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customXml/itemProps1.xml" ContentType="application/vnd.openxmlformats-officedocument.customXmlProperties+xml"/>
  <Default Extension="wmf" ContentType="image/x-wmf"/>
  <Default Extension="rels" ContentType="application/vnd.openxmlformats-package.relationship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customXml/itemProps2.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65"/>
  </p:notesMasterIdLst>
  <p:sldIdLst>
    <p:sldId id="298" r:id="rId2"/>
    <p:sldId id="322" r:id="rId3"/>
    <p:sldId id="323" r:id="rId4"/>
    <p:sldId id="325" r:id="rId5"/>
    <p:sldId id="324" r:id="rId6"/>
    <p:sldId id="376" r:id="rId7"/>
    <p:sldId id="326" r:id="rId8"/>
    <p:sldId id="404" r:id="rId9"/>
    <p:sldId id="327" r:id="rId10"/>
    <p:sldId id="405" r:id="rId11"/>
    <p:sldId id="330" r:id="rId12"/>
    <p:sldId id="391" r:id="rId13"/>
    <p:sldId id="392" r:id="rId14"/>
    <p:sldId id="394" r:id="rId15"/>
    <p:sldId id="353" r:id="rId16"/>
    <p:sldId id="447" r:id="rId17"/>
    <p:sldId id="408" r:id="rId18"/>
    <p:sldId id="449" r:id="rId19"/>
    <p:sldId id="455" r:id="rId20"/>
    <p:sldId id="457" r:id="rId21"/>
    <p:sldId id="459" r:id="rId22"/>
    <p:sldId id="435" r:id="rId23"/>
    <p:sldId id="439" r:id="rId24"/>
    <p:sldId id="441" r:id="rId25"/>
    <p:sldId id="430" r:id="rId26"/>
    <p:sldId id="438" r:id="rId27"/>
    <p:sldId id="443" r:id="rId28"/>
    <p:sldId id="414" r:id="rId29"/>
    <p:sldId id="416" r:id="rId30"/>
    <p:sldId id="418" r:id="rId31"/>
    <p:sldId id="421" r:id="rId32"/>
    <p:sldId id="422" r:id="rId33"/>
    <p:sldId id="424" r:id="rId34"/>
    <p:sldId id="426" r:id="rId35"/>
    <p:sldId id="428" r:id="rId36"/>
    <p:sldId id="445" r:id="rId37"/>
    <p:sldId id="410" r:id="rId38"/>
    <p:sldId id="451" r:id="rId39"/>
    <p:sldId id="346" r:id="rId40"/>
    <p:sldId id="344" r:id="rId41"/>
    <p:sldId id="395" r:id="rId42"/>
    <p:sldId id="396" r:id="rId43"/>
    <p:sldId id="348" r:id="rId44"/>
    <p:sldId id="397" r:id="rId45"/>
    <p:sldId id="400" r:id="rId46"/>
    <p:sldId id="433" r:id="rId47"/>
    <p:sldId id="354" r:id="rId48"/>
    <p:sldId id="356" r:id="rId49"/>
    <p:sldId id="358" r:id="rId50"/>
    <p:sldId id="357" r:id="rId51"/>
    <p:sldId id="331" r:id="rId52"/>
    <p:sldId id="350" r:id="rId53"/>
    <p:sldId id="399" r:id="rId54"/>
    <p:sldId id="402" r:id="rId55"/>
    <p:sldId id="360" r:id="rId56"/>
    <p:sldId id="403" r:id="rId57"/>
    <p:sldId id="359" r:id="rId58"/>
    <p:sldId id="375" r:id="rId59"/>
    <p:sldId id="406" r:id="rId60"/>
    <p:sldId id="411" r:id="rId61"/>
    <p:sldId id="412" r:id="rId62"/>
    <p:sldId id="453" r:id="rId63"/>
    <p:sldId id="297" r:id="rId64"/>
  </p:sldIdLst>
  <p:sldSz cx="9144000" cy="6858000" type="screen4x3"/>
  <p:notesSz cx="6797675" cy="99282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CCFF"/>
    <a:srgbClr val="FF00FF"/>
    <a:srgbClr val="FF5050"/>
    <a:srgbClr val="99FFCC"/>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89988" autoAdjust="0"/>
  </p:normalViewPr>
  <p:slideViewPr>
    <p:cSldViewPr>
      <p:cViewPr varScale="1">
        <p:scale>
          <a:sx n="116" d="100"/>
          <a:sy n="116" d="100"/>
        </p:scale>
        <p:origin x="1332" y="108"/>
      </p:cViewPr>
      <p:guideLst>
        <p:guide orient="horz" pos="2160"/>
        <p:guide pos="2880"/>
      </p:guideLst>
    </p:cSldViewPr>
  </p:slideViewPr>
  <p:outlineViewPr>
    <p:cViewPr>
      <p:scale>
        <a:sx n="33" d="100"/>
        <a:sy n="33" d="100"/>
      </p:scale>
      <p:origin x="0" y="137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45659" cy="49641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4" y="0"/>
            <a:ext cx="2945659" cy="496412"/>
          </a:xfrm>
          <a:prstGeom prst="rect">
            <a:avLst/>
          </a:prstGeom>
        </p:spPr>
        <p:txBody>
          <a:bodyPr vert="horz" lIns="91440" tIns="45720" rIns="91440" bIns="45720" rtlCol="0"/>
          <a:lstStyle>
            <a:lvl1pPr algn="r">
              <a:defRPr sz="1200"/>
            </a:lvl1pPr>
          </a:lstStyle>
          <a:p>
            <a:fld id="{D7006791-D508-434A-B88D-E01E3416D1C4}" type="datetimeFigureOut">
              <a:rPr lang="it-IT" smtClean="0"/>
              <a:pPr/>
              <a:t>23/04/2018</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908"/>
            <a:ext cx="5438140" cy="4467702"/>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1" y="9430091"/>
            <a:ext cx="2945659" cy="49641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4" y="9430091"/>
            <a:ext cx="2945659" cy="496412"/>
          </a:xfrm>
          <a:prstGeom prst="rect">
            <a:avLst/>
          </a:prstGeom>
        </p:spPr>
        <p:txBody>
          <a:bodyPr vert="horz" lIns="91440" tIns="45720" rIns="91440" bIns="45720" rtlCol="0" anchor="b"/>
          <a:lstStyle>
            <a:lvl1pPr algn="r">
              <a:defRPr sz="1200"/>
            </a:lvl1pPr>
          </a:lstStyle>
          <a:p>
            <a:fld id="{2C4BBFB2-4522-4C65-B68E-1357CAE2C3A6}" type="slidenum">
              <a:rPr lang="it-IT" smtClean="0"/>
              <a:pPr/>
              <a:t>‹N›</a:t>
            </a:fld>
            <a:endParaRPr lang="it-IT"/>
          </a:p>
        </p:txBody>
      </p:sp>
    </p:spTree>
    <p:extLst>
      <p:ext uri="{BB962C8B-B14F-4D97-AF65-F5344CB8AC3E}">
        <p14:creationId xmlns:p14="http://schemas.microsoft.com/office/powerpoint/2010/main" val="1019542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B6BE677-E948-468C-80FB-A31E085001B3}" type="slidenum">
              <a:rPr lang="it-IT" smtClean="0"/>
              <a:pPr/>
              <a:t>22</a:t>
            </a:fld>
            <a:endParaRPr lang="it-IT"/>
          </a:p>
        </p:txBody>
      </p:sp>
    </p:spTree>
    <p:extLst>
      <p:ext uri="{BB962C8B-B14F-4D97-AF65-F5344CB8AC3E}">
        <p14:creationId xmlns:p14="http://schemas.microsoft.com/office/powerpoint/2010/main" val="2606548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1A13E54E-F43F-455D-B994-AA189322CF4E}" type="datetimeFigureOut">
              <a:rPr lang="it-IT" smtClean="0"/>
              <a:pPr/>
              <a:t>23/04/2018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3AF3C61-F2B1-40F5-9FF9-F19D15FDAF5B}"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A13E54E-F43F-455D-B994-AA189322CF4E}" type="datetimeFigureOut">
              <a:rPr lang="it-IT" smtClean="0"/>
              <a:pPr/>
              <a:t>23/04/2018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3AF3C61-F2B1-40F5-9FF9-F19D15FDAF5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A13E54E-F43F-455D-B994-AA189322CF4E}" type="datetimeFigureOut">
              <a:rPr lang="it-IT" smtClean="0"/>
              <a:pPr/>
              <a:t>23/04/2018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3AF3C61-F2B1-40F5-9FF9-F19D15FDAF5B}"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A13E54E-F43F-455D-B994-AA189322CF4E}" type="datetimeFigureOut">
              <a:rPr lang="it-IT" smtClean="0"/>
              <a:pPr/>
              <a:t>23/04/2018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3AF3C61-F2B1-40F5-9FF9-F19D15FDAF5B}"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1A13E54E-F43F-455D-B994-AA189322CF4E}" type="datetimeFigureOut">
              <a:rPr lang="it-IT" smtClean="0"/>
              <a:pPr/>
              <a:t>23/04/2018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3AF3C61-F2B1-40F5-9FF9-F19D15FDAF5B}"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1A13E54E-F43F-455D-B994-AA189322CF4E}" type="datetimeFigureOut">
              <a:rPr lang="it-IT" smtClean="0"/>
              <a:pPr/>
              <a:t>23/04/2018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3AF3C61-F2B1-40F5-9FF9-F19D15FDAF5B}"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1A13E54E-F43F-455D-B994-AA189322CF4E}" type="datetimeFigureOut">
              <a:rPr lang="it-IT" smtClean="0"/>
              <a:pPr/>
              <a:t>23/04/2018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3AF3C61-F2B1-40F5-9FF9-F19D15FDAF5B}"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1A13E54E-F43F-455D-B994-AA189322CF4E}" type="datetimeFigureOut">
              <a:rPr lang="it-IT" smtClean="0"/>
              <a:pPr/>
              <a:t>23/04/2018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3AF3C61-F2B1-40F5-9FF9-F19D15FDAF5B}"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A13E54E-F43F-455D-B994-AA189322CF4E}" type="datetimeFigureOut">
              <a:rPr lang="it-IT" smtClean="0"/>
              <a:pPr/>
              <a:t>23/04/2018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3AF3C61-F2B1-40F5-9FF9-F19D15FDAF5B}"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A13E54E-F43F-455D-B994-AA189322CF4E}" type="datetimeFigureOut">
              <a:rPr lang="it-IT" smtClean="0"/>
              <a:pPr/>
              <a:t>23/04/2018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3AF3C61-F2B1-40F5-9FF9-F19D15FDAF5B}"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A13E54E-F43F-455D-B994-AA189322CF4E}" type="datetimeFigureOut">
              <a:rPr lang="it-IT" smtClean="0"/>
              <a:pPr/>
              <a:t>23/04/2018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3AF3C61-F2B1-40F5-9FF9-F19D15FDAF5B}"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13E54E-F43F-455D-B994-AA189322CF4E}" type="datetimeFigureOut">
              <a:rPr lang="it-IT" smtClean="0"/>
              <a:pPr/>
              <a:t>23/04/2018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AF3C61-F2B1-40F5-9FF9-F19D15FDAF5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federica.turlon@unipd.it/federica.turlon@studiolegaleturlon.it"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brocardi.it/codice-penale/libro-secondo/titolo-xii/capo-iii/sezione-ii/art609bis.ht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39"/>
            <a:ext cx="8219256" cy="2938165"/>
          </a:xfrm>
          <a:ln>
            <a:solidFill>
              <a:srgbClr val="AE4BFF"/>
            </a:solidFill>
          </a:ln>
        </p:spPr>
        <p:txBody>
          <a:bodyPr>
            <a:normAutofit/>
          </a:bodyPr>
          <a:lstStyle/>
          <a:p>
            <a:r>
              <a:rPr lang="it-IT" sz="1800" dirty="0" smtClean="0">
                <a:solidFill>
                  <a:srgbClr val="AE4BFF"/>
                </a:solidFill>
                <a:effectLst>
                  <a:outerShdw blurRad="38100" dist="38100" dir="2700000" algn="tl">
                    <a:srgbClr val="000000"/>
                  </a:outerShdw>
                </a:effectLst>
              </a:rPr>
              <a:t>Padova, 10 aprile 2018</a:t>
            </a:r>
            <a:br>
              <a:rPr lang="it-IT" sz="1800" dirty="0" smtClean="0">
                <a:solidFill>
                  <a:srgbClr val="AE4BFF"/>
                </a:solidFill>
                <a:effectLst>
                  <a:outerShdw blurRad="38100" dist="38100" dir="2700000" algn="tl">
                    <a:srgbClr val="000000"/>
                  </a:outerShdw>
                </a:effectLst>
              </a:rPr>
            </a:br>
            <a:r>
              <a:rPr lang="it-IT" sz="1800" b="1" dirty="0"/>
              <a:t>Liceo Artistico “A Modigliani” </a:t>
            </a:r>
            <a:r>
              <a:rPr lang="it-IT" sz="1800" dirty="0"/>
              <a:t/>
            </a:r>
            <a:br>
              <a:rPr lang="it-IT" sz="1800" dirty="0"/>
            </a:br>
            <a:r>
              <a:rPr lang="it-IT" sz="1800" b="1" dirty="0"/>
              <a:t> </a:t>
            </a:r>
            <a:r>
              <a:rPr lang="it-IT" sz="1800" b="1" dirty="0" smtClean="0"/>
              <a:t>via </a:t>
            </a:r>
            <a:r>
              <a:rPr lang="it-IT" sz="1800" b="1" dirty="0"/>
              <a:t>degli Scrovegni 30 Padova </a:t>
            </a:r>
            <a:r>
              <a:rPr lang="it-IT" sz="1800" dirty="0"/>
              <a:t/>
            </a:r>
            <a:br>
              <a:rPr lang="it-IT" sz="1800" dirty="0"/>
            </a:br>
            <a:r>
              <a:rPr lang="it-IT" sz="1800" dirty="0" smtClean="0">
                <a:solidFill>
                  <a:srgbClr val="AE4BFF"/>
                </a:solidFill>
                <a:effectLst>
                  <a:outerShdw blurRad="38100" dist="38100" dir="2700000" algn="tl">
                    <a:srgbClr val="000000"/>
                  </a:outerShdw>
                </a:effectLst>
              </a:rPr>
              <a:t/>
            </a:r>
            <a:br>
              <a:rPr lang="it-IT" sz="1800" dirty="0" smtClean="0">
                <a:solidFill>
                  <a:srgbClr val="AE4BFF"/>
                </a:solidFill>
                <a:effectLst>
                  <a:outerShdw blurRad="38100" dist="38100" dir="2700000" algn="tl">
                    <a:srgbClr val="000000"/>
                  </a:outerShdw>
                </a:effectLst>
              </a:rPr>
            </a:br>
            <a:r>
              <a:rPr lang="it-IT" sz="1800" b="1" dirty="0" smtClean="0"/>
              <a:t>Seminario </a:t>
            </a:r>
            <a:r>
              <a:rPr lang="it-IT" sz="1800" b="1" dirty="0"/>
              <a:t>formativo sulle relazioni scuola-famiglia</a:t>
            </a:r>
            <a:r>
              <a:rPr lang="it-IT" sz="1800" dirty="0"/>
              <a:t/>
            </a:r>
            <a:br>
              <a:rPr lang="it-IT" sz="1800" dirty="0"/>
            </a:br>
            <a:r>
              <a:rPr lang="it-IT" sz="1800" b="1" dirty="0"/>
              <a:t>profili normativi e prassi </a:t>
            </a:r>
            <a:r>
              <a:rPr lang="it-IT" sz="1800" b="1" dirty="0" smtClean="0"/>
              <a:t>applicative</a:t>
            </a:r>
            <a:br>
              <a:rPr lang="it-IT" sz="1800" b="1" dirty="0" smtClean="0"/>
            </a:br>
            <a:r>
              <a:rPr lang="it-IT" sz="1800" dirty="0"/>
              <a:t/>
            </a:r>
            <a:br>
              <a:rPr lang="it-IT" sz="1800" dirty="0"/>
            </a:br>
            <a:r>
              <a:rPr lang="it-IT" sz="2400" b="1" dirty="0" smtClean="0"/>
              <a:t>"I </a:t>
            </a:r>
            <a:r>
              <a:rPr lang="it-IT" sz="2400" b="1" dirty="0"/>
              <a:t>minori oggetto di sospetti maltrattamenti e abusi: </a:t>
            </a:r>
            <a:r>
              <a:rPr lang="it-IT" sz="2400" b="1" dirty="0" smtClean="0"/>
              <a:t/>
            </a:r>
            <a:br>
              <a:rPr lang="it-IT" sz="2400" b="1" dirty="0" smtClean="0"/>
            </a:br>
            <a:r>
              <a:rPr lang="it-IT" sz="2400" b="1" dirty="0" smtClean="0"/>
              <a:t>ruolo </a:t>
            </a:r>
            <a:r>
              <a:rPr lang="it-IT" sz="2400" b="1" dirty="0"/>
              <a:t>e responsabilità della </a:t>
            </a:r>
            <a:r>
              <a:rPr lang="it-IT" sz="2400" b="1" dirty="0" smtClean="0"/>
              <a:t>scuola“ </a:t>
            </a:r>
            <a:endParaRPr lang="it-IT" sz="2400" b="1" dirty="0">
              <a:solidFill>
                <a:srgbClr val="FF0000"/>
              </a:solidFill>
            </a:endParaRPr>
          </a:p>
        </p:txBody>
      </p:sp>
      <p:sp>
        <p:nvSpPr>
          <p:cNvPr id="3" name="Segnaposto contenuto 2"/>
          <p:cNvSpPr>
            <a:spLocks noGrp="1"/>
          </p:cNvSpPr>
          <p:nvPr>
            <p:ph idx="1"/>
          </p:nvPr>
        </p:nvSpPr>
        <p:spPr>
          <a:xfrm>
            <a:off x="434928" y="3356992"/>
            <a:ext cx="8229600" cy="2769171"/>
          </a:xfrm>
          <a:solidFill>
            <a:schemeClr val="accent4">
              <a:lumMod val="60000"/>
              <a:lumOff val="40000"/>
            </a:schemeClr>
          </a:solidFill>
          <a:ln>
            <a:solidFill>
              <a:srgbClr val="AE4BFF"/>
            </a:solidFill>
          </a:ln>
        </p:spPr>
        <p:txBody>
          <a:bodyPr>
            <a:normAutofit/>
          </a:bodyPr>
          <a:lstStyle/>
          <a:p>
            <a:pPr algn="ctr">
              <a:lnSpc>
                <a:spcPct val="80000"/>
              </a:lnSpc>
              <a:spcBef>
                <a:spcPts val="500"/>
              </a:spcBef>
              <a:buClrTx/>
              <a:buSzPct val="80000"/>
              <a:buFontTx/>
              <a:buNone/>
              <a:defRPr/>
            </a:pPr>
            <a:endParaRPr lang="it-IT" dirty="0" smtClean="0">
              <a:effectLst>
                <a:outerShdw blurRad="38100" dist="38100" dir="2700000" algn="tl">
                  <a:srgbClr val="000000"/>
                </a:outerShdw>
              </a:effectLst>
            </a:endParaRPr>
          </a:p>
          <a:p>
            <a:pPr algn="ctr">
              <a:lnSpc>
                <a:spcPct val="80000"/>
              </a:lnSpc>
              <a:spcBef>
                <a:spcPts val="500"/>
              </a:spcBef>
              <a:buClrTx/>
              <a:buSzPct val="80000"/>
              <a:buFontTx/>
              <a:buNone/>
              <a:defRPr/>
            </a:pPr>
            <a:r>
              <a:rPr lang="it-IT" sz="1700" dirty="0" smtClean="0">
                <a:effectLst>
                  <a:outerShdw blurRad="38100" dist="38100" dir="2700000" algn="tl">
                    <a:srgbClr val="000000"/>
                  </a:outerShdw>
                </a:effectLst>
              </a:rPr>
              <a:t>Avv. Federica Turlon</a:t>
            </a:r>
          </a:p>
          <a:p>
            <a:pPr algn="ctr">
              <a:lnSpc>
                <a:spcPct val="80000"/>
              </a:lnSpc>
              <a:spcBef>
                <a:spcPts val="500"/>
              </a:spcBef>
              <a:buClrTx/>
              <a:buSzPct val="80000"/>
              <a:buFontTx/>
              <a:buNone/>
              <a:defRPr/>
            </a:pPr>
            <a:r>
              <a:rPr lang="it-IT" sz="1700" dirty="0" smtClean="0">
                <a:effectLst>
                  <a:outerShdw blurRad="38100" dist="38100" dir="2700000" algn="tl">
                    <a:srgbClr val="000000"/>
                  </a:outerShdw>
                </a:effectLst>
              </a:rPr>
              <a:t>Professore Incaricato per l’insegnamento di Diritto penale e Diritto pubblico e del Welfare </a:t>
            </a:r>
          </a:p>
          <a:p>
            <a:pPr algn="ctr">
              <a:lnSpc>
                <a:spcPct val="80000"/>
              </a:lnSpc>
              <a:spcBef>
                <a:spcPts val="500"/>
              </a:spcBef>
              <a:buClrTx/>
              <a:buSzPct val="80000"/>
              <a:buFontTx/>
              <a:buNone/>
              <a:defRPr/>
            </a:pPr>
            <a:r>
              <a:rPr lang="it-IT" sz="1700" dirty="0" smtClean="0">
                <a:effectLst>
                  <a:outerShdw blurRad="38100" dist="38100" dir="2700000" algn="tl">
                    <a:srgbClr val="000000"/>
                  </a:outerShdw>
                </a:effectLst>
              </a:rPr>
              <a:t>presso l’Università degli Studi di Padova</a:t>
            </a:r>
          </a:p>
          <a:p>
            <a:pPr algn="ctr">
              <a:lnSpc>
                <a:spcPct val="80000"/>
              </a:lnSpc>
              <a:spcBef>
                <a:spcPts val="500"/>
              </a:spcBef>
              <a:buClrTx/>
              <a:buSzPct val="80000"/>
              <a:buFontTx/>
              <a:buNone/>
              <a:defRPr/>
            </a:pPr>
            <a:r>
              <a:rPr lang="it-IT" sz="1700" dirty="0" smtClean="0">
                <a:effectLst>
                  <a:outerShdw blurRad="38100" dist="38100" dir="2700000" algn="tl">
                    <a:srgbClr val="000000"/>
                  </a:outerShdw>
                </a:effectLst>
                <a:hlinkClick r:id="rId2"/>
              </a:rPr>
              <a:t>federica.turlon@unipd.it/</a:t>
            </a:r>
          </a:p>
          <a:p>
            <a:pPr algn="ctr">
              <a:lnSpc>
                <a:spcPct val="80000"/>
              </a:lnSpc>
              <a:spcBef>
                <a:spcPts val="500"/>
              </a:spcBef>
              <a:buClrTx/>
              <a:buSzPct val="80000"/>
              <a:buFontTx/>
              <a:buNone/>
              <a:defRPr/>
            </a:pPr>
            <a:r>
              <a:rPr lang="it-IT" sz="1700" dirty="0" smtClean="0">
                <a:effectLst>
                  <a:outerShdw blurRad="38100" dist="38100" dir="2700000" algn="tl">
                    <a:srgbClr val="000000"/>
                  </a:outerShdw>
                </a:effectLst>
                <a:hlinkClick r:id="rId2"/>
              </a:rPr>
              <a:t>federica.turlon@studiolegaleturlon.it</a:t>
            </a:r>
            <a:endParaRPr lang="it-IT" sz="1700" dirty="0" smtClean="0">
              <a:effectLst>
                <a:outerShdw blurRad="38100" dist="38100" dir="2700000" algn="tl">
                  <a:srgbClr val="000000"/>
                </a:outerShdw>
              </a:effectLst>
            </a:endParaRPr>
          </a:p>
          <a:p>
            <a:r>
              <a:rPr lang="it-IT" sz="1800" b="1" i="1" dirty="0" smtClean="0"/>
              <a:t>Studio legale: Padova, Via Emanuele Filiberto 43, tel. e fax.  049654313</a:t>
            </a:r>
          </a:p>
          <a:p>
            <a:pPr marL="0" indent="0">
              <a:buNone/>
            </a:pPr>
            <a:r>
              <a:rPr lang="it-IT" sz="1800" b="1" i="1" dirty="0" smtClean="0"/>
              <a:t>             Roma, Via Alessandria 88, Via Alessandria 88, tel. </a:t>
            </a:r>
            <a:r>
              <a:rPr lang="it-IT" sz="1800" b="1" i="1" dirty="0"/>
              <a:t>e </a:t>
            </a:r>
            <a:r>
              <a:rPr lang="it-IT" sz="1800" b="1" i="1" dirty="0" smtClean="0"/>
              <a:t>fax. </a:t>
            </a:r>
            <a:r>
              <a:rPr lang="it-IT" sz="1800" b="1" i="1" dirty="0"/>
              <a:t>0644254637</a:t>
            </a:r>
            <a:endParaRPr lang="it-IT" sz="1800" b="1" dirty="0"/>
          </a:p>
          <a:p>
            <a:pPr algn="ctr">
              <a:lnSpc>
                <a:spcPct val="80000"/>
              </a:lnSpc>
              <a:spcBef>
                <a:spcPts val="500"/>
              </a:spcBef>
              <a:buClrTx/>
              <a:buSzPct val="80000"/>
              <a:buFontTx/>
              <a:buNone/>
              <a:defRPr/>
            </a:pPr>
            <a:endParaRPr lang="it-IT" sz="1800" b="1" i="1" dirty="0" smtClean="0"/>
          </a:p>
        </p:txBody>
      </p:sp>
      <p:sp>
        <p:nvSpPr>
          <p:cNvPr id="4" name="Segnaposto numero diapositiva 3"/>
          <p:cNvSpPr>
            <a:spLocks noGrp="1"/>
          </p:cNvSpPr>
          <p:nvPr>
            <p:ph type="sldNum" sz="quarter" idx="12"/>
          </p:nvPr>
        </p:nvSpPr>
        <p:spPr/>
        <p:txBody>
          <a:bodyPr/>
          <a:lstStyle/>
          <a:p>
            <a:fld id="{33384D12-A210-402C-B0DA-69DB124A0260}" type="slidenum">
              <a:rPr lang="it-IT" smtClean="0">
                <a:solidFill>
                  <a:prstClr val="black">
                    <a:tint val="75000"/>
                  </a:prstClr>
                </a:solidFill>
              </a:rPr>
              <a:pPr/>
              <a:t>1</a:t>
            </a:fld>
            <a:endParaRPr lang="it-IT" dirty="0">
              <a:solidFill>
                <a:prstClr val="black">
                  <a:tint val="75000"/>
                </a:prstClr>
              </a:solidFill>
            </a:endParaRPr>
          </a:p>
        </p:txBody>
      </p:sp>
    </p:spTree>
    <p:extLst>
      <p:ext uri="{BB962C8B-B14F-4D97-AF65-F5344CB8AC3E}">
        <p14:creationId xmlns:p14="http://schemas.microsoft.com/office/powerpoint/2010/main" val="40642940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404664"/>
            <a:ext cx="8640960" cy="5632311"/>
          </a:xfrm>
          <a:prstGeom prst="rect">
            <a:avLst/>
          </a:prstGeom>
          <a:noFill/>
          <a:ln>
            <a:solidFill>
              <a:srgbClr val="FF00FF"/>
            </a:solidFill>
          </a:ln>
        </p:spPr>
        <p:txBody>
          <a:bodyPr wrap="square" rtlCol="0">
            <a:spAutoFit/>
          </a:bodyPr>
          <a:lstStyle/>
          <a:p>
            <a:pPr algn="just"/>
            <a:r>
              <a:rPr lang="it-IT" dirty="0"/>
              <a:t>L’insegnante può svolgere un ruolo particolarmente importante nell’intervento di prevenzione primaria, secondaria e terziaria del minore in difficoltà, </a:t>
            </a:r>
            <a:r>
              <a:rPr lang="it-IT" dirty="0">
                <a:solidFill>
                  <a:srgbClr val="FF00FF"/>
                </a:solidFill>
              </a:rPr>
              <a:t>non basandosi </a:t>
            </a:r>
            <a:r>
              <a:rPr lang="it-IT" dirty="0" smtClean="0">
                <a:solidFill>
                  <a:srgbClr val="FF00FF"/>
                </a:solidFill>
              </a:rPr>
              <a:t>quindi su </a:t>
            </a:r>
            <a:r>
              <a:rPr lang="it-IT" dirty="0">
                <a:solidFill>
                  <a:srgbClr val="FF00FF"/>
                </a:solidFill>
              </a:rPr>
              <a:t>una logica di autosufficienza </a:t>
            </a:r>
            <a:r>
              <a:rPr lang="it-IT" u="sng" dirty="0">
                <a:solidFill>
                  <a:srgbClr val="FF00FF"/>
                </a:solidFill>
              </a:rPr>
              <a:t>ma su un atteggiamento di collaborazione/collegamento con la rete di operatori delle varie agenzie sociali ed educative</a:t>
            </a:r>
            <a:r>
              <a:rPr lang="it-IT" dirty="0">
                <a:solidFill>
                  <a:srgbClr val="FF00FF"/>
                </a:solidFill>
              </a:rPr>
              <a:t>, </a:t>
            </a:r>
            <a:r>
              <a:rPr lang="it-IT" dirty="0"/>
              <a:t>capaci di svolgere in modo differenziato compiti di aiuto e protezione del minore a rischio</a:t>
            </a:r>
            <a:r>
              <a:rPr lang="it-IT" dirty="0" smtClean="0"/>
              <a:t>.</a:t>
            </a:r>
          </a:p>
          <a:p>
            <a:pPr algn="just"/>
            <a:endParaRPr lang="it-IT" dirty="0"/>
          </a:p>
          <a:p>
            <a:pPr algn="just"/>
            <a:r>
              <a:rPr lang="it-IT" dirty="0">
                <a:solidFill>
                  <a:srgbClr val="FF0000"/>
                </a:solidFill>
              </a:rPr>
              <a:t>Prevenzione primaria</a:t>
            </a:r>
            <a:r>
              <a:rPr lang="it-IT" dirty="0"/>
              <a:t>: si rivolge alla popolazione scolastica e compito dell’insegnante è </a:t>
            </a:r>
            <a:r>
              <a:rPr lang="it-IT" u="sng" dirty="0"/>
              <a:t>creare un clima relazionale ed educativo </a:t>
            </a:r>
            <a:r>
              <a:rPr lang="it-IT" u="sng" dirty="0" smtClean="0"/>
              <a:t>all’interno </a:t>
            </a:r>
            <a:r>
              <a:rPr lang="it-IT" u="sng" dirty="0"/>
              <a:t>del gruppo classe</a:t>
            </a:r>
            <a:r>
              <a:rPr lang="it-IT" dirty="0"/>
              <a:t>, che sia in grado di accogliere e di stimolare la messa in parola del disagio e l’elaborazione di alcuni problemi che interferiscono sullo sviluppo armonico dei minori;</a:t>
            </a:r>
          </a:p>
          <a:p>
            <a:pPr algn="just"/>
            <a:endParaRPr lang="it-IT" dirty="0"/>
          </a:p>
          <a:p>
            <a:pPr algn="just"/>
            <a:r>
              <a:rPr lang="it-IT" dirty="0">
                <a:solidFill>
                  <a:srgbClr val="FF0000"/>
                </a:solidFill>
              </a:rPr>
              <a:t>Prevenzione secondaria</a:t>
            </a:r>
            <a:r>
              <a:rPr lang="it-IT" dirty="0"/>
              <a:t>: mira ad impedire che il disagio si trasforma in grave sofferenza e maltrattamento. </a:t>
            </a:r>
            <a:r>
              <a:rPr lang="it-IT" u="sng" dirty="0"/>
              <a:t>L’insegnante potrà quindi individuare segnali sul piano fisico, psichico e comportamentali che potranno essere, qualora fosse possibile, adeguatamente comunicati alla famiglia</a:t>
            </a:r>
            <a:r>
              <a:rPr lang="it-IT" dirty="0"/>
              <a:t>;</a:t>
            </a:r>
          </a:p>
          <a:p>
            <a:pPr algn="just"/>
            <a:endParaRPr lang="it-IT" dirty="0"/>
          </a:p>
          <a:p>
            <a:pPr algn="just"/>
            <a:r>
              <a:rPr lang="it-IT" u="sng" dirty="0">
                <a:solidFill>
                  <a:srgbClr val="FF0000"/>
                </a:solidFill>
              </a:rPr>
              <a:t>Prevenzione terziaria</a:t>
            </a:r>
            <a:r>
              <a:rPr lang="it-IT" dirty="0"/>
              <a:t>: </a:t>
            </a:r>
            <a:r>
              <a:rPr lang="it-IT" dirty="0">
                <a:solidFill>
                  <a:srgbClr val="FF0000"/>
                </a:solidFill>
              </a:rPr>
              <a:t>mira ad impedire la reiterazione di una violenza già avvenuta. </a:t>
            </a:r>
            <a:r>
              <a:rPr lang="it-IT" u="sng" dirty="0">
                <a:solidFill>
                  <a:srgbClr val="FF0000"/>
                </a:solidFill>
              </a:rPr>
              <a:t>L’insegnante può raccogliere importanti informazioni che potranno portare ad una rivelazione precoce e ad una segnalazione, oppure potranno essere utilizzate all’interno dell’intervento istituzionale della «rete» degli operatori responsabili del caso</a:t>
            </a:r>
            <a:r>
              <a:rPr lang="it-IT" dirty="0">
                <a:solidFill>
                  <a:srgbClr val="FF0000"/>
                </a:solidFill>
              </a:rPr>
              <a:t>.</a:t>
            </a:r>
          </a:p>
        </p:txBody>
      </p:sp>
      <p:sp>
        <p:nvSpPr>
          <p:cNvPr id="3" name="CasellaDiTesto 2"/>
          <p:cNvSpPr txBox="1"/>
          <p:nvPr/>
        </p:nvSpPr>
        <p:spPr>
          <a:xfrm>
            <a:off x="251520" y="6237312"/>
            <a:ext cx="8568952" cy="276999"/>
          </a:xfrm>
          <a:prstGeom prst="rect">
            <a:avLst/>
          </a:prstGeom>
          <a:noFill/>
        </p:spPr>
        <p:txBody>
          <a:bodyPr wrap="square" rtlCol="0">
            <a:spAutoFit/>
          </a:bodyPr>
          <a:lstStyle/>
          <a:p>
            <a:pPr algn="just"/>
            <a:r>
              <a:rPr lang="it-IT" sz="1200" dirty="0"/>
              <a:t>Tratto da </a:t>
            </a:r>
            <a:r>
              <a:rPr lang="it-IT" sz="1200" u="sng" dirty="0"/>
              <a:t>Malizia Nicola, </a:t>
            </a:r>
            <a:r>
              <a:rPr lang="it-IT" sz="1200" i="1" dirty="0"/>
              <a:t>Abusi, Violenze, maltrattamenti a scuola. Quando i bambini subiscono in silenzio, </a:t>
            </a:r>
            <a:r>
              <a:rPr lang="it-IT" sz="1200" i="1" dirty="0" err="1"/>
              <a:t>Giapichelli</a:t>
            </a:r>
            <a:r>
              <a:rPr lang="it-IT" sz="1200" i="1" dirty="0"/>
              <a:t> Editore</a:t>
            </a:r>
            <a:r>
              <a:rPr lang="it-IT" sz="1200" dirty="0"/>
              <a:t>, </a:t>
            </a:r>
            <a:r>
              <a:rPr lang="it-IT" sz="1200" dirty="0" smtClean="0"/>
              <a:t>2016</a:t>
            </a:r>
            <a:endParaRPr lang="it-IT" sz="1200" dirty="0"/>
          </a:p>
        </p:txBody>
      </p:sp>
    </p:spTree>
    <p:extLst>
      <p:ext uri="{BB962C8B-B14F-4D97-AF65-F5344CB8AC3E}">
        <p14:creationId xmlns:p14="http://schemas.microsoft.com/office/powerpoint/2010/main" val="480914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260648"/>
            <a:ext cx="8208912" cy="6463308"/>
          </a:xfrm>
          <a:prstGeom prst="rect">
            <a:avLst/>
          </a:prstGeom>
          <a:noFill/>
          <a:ln>
            <a:solidFill>
              <a:schemeClr val="tx2"/>
            </a:solidFill>
          </a:ln>
        </p:spPr>
        <p:txBody>
          <a:bodyPr wrap="square" rtlCol="0">
            <a:spAutoFit/>
          </a:bodyPr>
          <a:lstStyle/>
          <a:p>
            <a:pPr algn="ctr"/>
            <a:r>
              <a:rPr lang="it-IT" sz="2400" u="sng" dirty="0" smtClean="0"/>
              <a:t>INSEGNANTE</a:t>
            </a:r>
            <a:r>
              <a:rPr lang="it-IT" u="sng" dirty="0" smtClean="0"/>
              <a:t> </a:t>
            </a:r>
          </a:p>
          <a:p>
            <a:pPr algn="just"/>
            <a:endParaRPr lang="it-IT" sz="1400" dirty="0" smtClean="0"/>
          </a:p>
          <a:p>
            <a:pPr algn="just"/>
            <a:r>
              <a:rPr lang="it-IT" sz="1400" dirty="0" smtClean="0"/>
              <a:t>B. nello </a:t>
            </a:r>
            <a:r>
              <a:rPr lang="it-IT" sz="1400" dirty="0"/>
              <a:t>svolgimento delle sue </a:t>
            </a:r>
            <a:r>
              <a:rPr lang="it-IT" sz="1400" dirty="0" smtClean="0"/>
              <a:t>funzioni, riveste </a:t>
            </a:r>
            <a:r>
              <a:rPr lang="it-IT" sz="1400" dirty="0"/>
              <a:t>la qualifica di </a:t>
            </a:r>
            <a:endParaRPr lang="it-IT" sz="1400" dirty="0" smtClean="0"/>
          </a:p>
          <a:p>
            <a:endParaRPr lang="it-IT" dirty="0" smtClean="0"/>
          </a:p>
          <a:p>
            <a:r>
              <a:rPr lang="it-IT" dirty="0" smtClean="0">
                <a:solidFill>
                  <a:srgbClr val="FF0000"/>
                </a:solidFill>
              </a:rPr>
              <a:t>pubblico </a:t>
            </a:r>
            <a:r>
              <a:rPr lang="it-IT" dirty="0">
                <a:solidFill>
                  <a:srgbClr val="FF0000"/>
                </a:solidFill>
              </a:rPr>
              <a:t>ufficiale ai sensi dell’art. 357 c.p.</a:t>
            </a:r>
          </a:p>
          <a:p>
            <a:endParaRPr lang="it-IT" dirty="0" smtClean="0"/>
          </a:p>
          <a:p>
            <a:pPr algn="just"/>
            <a:r>
              <a:rPr lang="it-IT" dirty="0" smtClean="0"/>
              <a:t>È un </a:t>
            </a:r>
            <a:r>
              <a:rPr lang="it-IT" dirty="0"/>
              <a:t>dato più volte rimarcato dalla giurisprudenza di legittimità che ha ricondotto a tale qualifica:</a:t>
            </a:r>
          </a:p>
          <a:p>
            <a:pPr algn="just"/>
            <a:r>
              <a:rPr lang="it-IT" dirty="0"/>
              <a:t> </a:t>
            </a:r>
          </a:p>
          <a:p>
            <a:pPr algn="just"/>
            <a:r>
              <a:rPr lang="it-IT" u="sng" dirty="0"/>
              <a:t>- il </a:t>
            </a:r>
            <a:r>
              <a:rPr lang="x-none" u="sng" dirty="0"/>
              <a:t>dirigente scolastico di </a:t>
            </a:r>
            <a:r>
              <a:rPr lang="it-IT" u="sng" dirty="0"/>
              <a:t>istituti </a:t>
            </a:r>
            <a:r>
              <a:rPr lang="x-none" u="sng" dirty="0"/>
              <a:t>pubblic</a:t>
            </a:r>
            <a:r>
              <a:rPr lang="it-IT" u="sng" dirty="0" smtClean="0"/>
              <a:t>i</a:t>
            </a:r>
            <a:r>
              <a:rPr lang="it-IT" dirty="0" smtClean="0"/>
              <a:t>;  </a:t>
            </a:r>
            <a:r>
              <a:rPr lang="it-IT" u="sng" dirty="0" smtClean="0"/>
              <a:t>tutti </a:t>
            </a:r>
            <a:r>
              <a:rPr lang="it-IT" u="sng" dirty="0"/>
              <a:t>gli insegnanti di scuole statali</a:t>
            </a:r>
            <a:r>
              <a:rPr lang="it-IT" dirty="0"/>
              <a:t>; </a:t>
            </a:r>
          </a:p>
          <a:p>
            <a:pPr algn="just"/>
            <a:r>
              <a:rPr lang="it-IT" dirty="0"/>
              <a:t>- </a:t>
            </a:r>
            <a:r>
              <a:rPr lang="it-IT" u="sng" dirty="0"/>
              <a:t>tutti i soggetti che organizzano, dirigono o svolgono attività di insegnamento in istituti privati parificati o legalmente riconosciuti</a:t>
            </a:r>
            <a:r>
              <a:rPr lang="it-IT" dirty="0"/>
              <a:t>.</a:t>
            </a:r>
          </a:p>
          <a:p>
            <a:pPr algn="just"/>
            <a:r>
              <a:rPr lang="it-IT" dirty="0"/>
              <a:t> </a:t>
            </a:r>
          </a:p>
          <a:p>
            <a:pPr algn="just"/>
            <a:r>
              <a:rPr lang="it-IT" dirty="0"/>
              <a:t>Quanto all’estensione di tale funzioni, si è precisato che il loro esercizio </a:t>
            </a:r>
            <a:r>
              <a:rPr lang="it-IT" u="sng" dirty="0"/>
              <a:t>non è circoscritto alla tenuta delle lezioni</a:t>
            </a:r>
            <a:r>
              <a:rPr lang="it-IT" dirty="0"/>
              <a:t>, ma si amplia alle </a:t>
            </a:r>
            <a:r>
              <a:rPr lang="it-IT" u="sng" dirty="0"/>
              <a:t>connesse attività preparatorie, contestuali e successive, ivi compresi gli incontri con i genitori degli allievi</a:t>
            </a:r>
            <a:r>
              <a:rPr lang="it-IT" dirty="0"/>
              <a:t>, al fine di renderli edotti sull’andamento dell’iter scolastico e di fornire loro gli opportuni suggerimenti, allo scopo di una fattiva collaborazione tra scuola e famiglia</a:t>
            </a:r>
            <a:r>
              <a:rPr lang="it-IT" dirty="0" smtClean="0"/>
              <a:t>.</a:t>
            </a:r>
          </a:p>
          <a:p>
            <a:pPr algn="just"/>
            <a:endParaRPr lang="it-IT" sz="1400" dirty="0"/>
          </a:p>
          <a:p>
            <a:pPr algn="just"/>
            <a:r>
              <a:rPr lang="it-IT" sz="1400" dirty="0"/>
              <a:t>Tale obbligo </a:t>
            </a:r>
            <a:r>
              <a:rPr lang="it-IT" sz="1400" dirty="0" smtClean="0"/>
              <a:t>pertanto non </a:t>
            </a:r>
            <a:r>
              <a:rPr lang="it-IT" sz="1400" dirty="0"/>
              <a:t>è limitato alle notizie di reato apprese durante lo svolgimento delle lezioni, ma si esplica anche nel corso di tutte le attività prodromiche e successive, </a:t>
            </a:r>
            <a:r>
              <a:rPr lang="it-IT" sz="1400" u="sng" dirty="0"/>
              <a:t>nonché in ambienti diversi dal plesso scolastico, laddove vi sia connessione tra la notizia appresa e il ruolo rivestito </a:t>
            </a:r>
            <a:r>
              <a:rPr lang="it-IT" sz="1400" dirty="0"/>
              <a:t>(come nell’ipotesi in cui, al di fuori dell’orario di lavoro, l’insegnante viene avvicinato da una persona che gli riferisce che </a:t>
            </a:r>
            <a:r>
              <a:rPr lang="it-IT" sz="1400" i="1" dirty="0"/>
              <a:t>una</a:t>
            </a:r>
            <a:r>
              <a:rPr lang="it-IT" sz="1400" dirty="0"/>
              <a:t> </a:t>
            </a:r>
            <a:r>
              <a:rPr lang="it-IT" sz="1400" i="1" dirty="0"/>
              <a:t>sua studentessa</a:t>
            </a:r>
            <a:r>
              <a:rPr lang="it-IT" sz="1400" dirty="0"/>
              <a:t> è maltrattata dal contesto familiare di appartenenza</a:t>
            </a:r>
            <a:r>
              <a:rPr lang="it-IT" sz="1400" dirty="0" smtClean="0"/>
              <a:t>).</a:t>
            </a:r>
            <a:endParaRPr lang="it-IT" sz="1400" dirty="0"/>
          </a:p>
        </p:txBody>
      </p:sp>
    </p:spTree>
    <p:extLst>
      <p:ext uri="{BB962C8B-B14F-4D97-AF65-F5344CB8AC3E}">
        <p14:creationId xmlns:p14="http://schemas.microsoft.com/office/powerpoint/2010/main" val="7728071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548680"/>
            <a:ext cx="8424936" cy="5688632"/>
          </a:xfrm>
          <a:prstGeom prst="rect">
            <a:avLst/>
          </a:prstGeom>
          <a:noFill/>
        </p:spPr>
        <p:txBody>
          <a:bodyPr wrap="square" rtlCol="0">
            <a:spAutoFit/>
          </a:bodyPr>
          <a:lstStyle/>
          <a:p>
            <a:endParaRPr lang="it-IT" dirty="0"/>
          </a:p>
        </p:txBody>
      </p:sp>
      <p:sp>
        <p:nvSpPr>
          <p:cNvPr id="3" name="CasellaDiTesto 2"/>
          <p:cNvSpPr txBox="1"/>
          <p:nvPr/>
        </p:nvSpPr>
        <p:spPr>
          <a:xfrm>
            <a:off x="539552" y="548680"/>
            <a:ext cx="7848872" cy="5293757"/>
          </a:xfrm>
          <a:prstGeom prst="rect">
            <a:avLst/>
          </a:prstGeom>
          <a:noFill/>
        </p:spPr>
        <p:txBody>
          <a:bodyPr wrap="square" rtlCol="0">
            <a:spAutoFit/>
          </a:bodyPr>
          <a:lstStyle/>
          <a:p>
            <a:r>
              <a:rPr lang="it-IT" dirty="0" smtClean="0"/>
              <a:t>          L’insegnante in quanto Pubblico Ufficiale ha, ai sensi dell’art. 331 c.p.p.</a:t>
            </a:r>
          </a:p>
          <a:p>
            <a:endParaRPr lang="it-IT" dirty="0"/>
          </a:p>
          <a:p>
            <a:endParaRPr lang="it-IT" dirty="0" smtClean="0"/>
          </a:p>
          <a:p>
            <a:endParaRPr lang="it-IT" dirty="0"/>
          </a:p>
          <a:p>
            <a:r>
              <a:rPr lang="it-IT" dirty="0" smtClean="0">
                <a:solidFill>
                  <a:srgbClr val="FF0000"/>
                </a:solidFill>
              </a:rPr>
              <a:t>UN OBBLIGO DI DENUNCIARE PER ISCRITTO TUTTI I REATI PROCEDIBILI D’UFFICIO</a:t>
            </a:r>
            <a:r>
              <a:rPr lang="it-IT" dirty="0" smtClean="0"/>
              <a:t>, CONOSCIUTI NELL’ESERCIZIO O A CAUSA DELLE SUE FUNZIONI, ANCHE QUANDO NON SIA INDIVIDUATA LA PERSONA ALLA QUALE IL REATO È ATTRIBUITO</a:t>
            </a:r>
          </a:p>
          <a:p>
            <a:endParaRPr lang="it-IT" dirty="0"/>
          </a:p>
          <a:p>
            <a:r>
              <a:rPr lang="it-IT" u="sng" dirty="0" smtClean="0"/>
              <a:t>L’omissione </a:t>
            </a:r>
            <a:r>
              <a:rPr lang="it-IT" u="sng" dirty="0"/>
              <a:t>di tale obbligo è sanzionata penalmente ai sensi dell’art. 361 c.p.</a:t>
            </a:r>
          </a:p>
          <a:p>
            <a:r>
              <a:rPr lang="it-IT" dirty="0"/>
              <a:t> </a:t>
            </a:r>
          </a:p>
          <a:p>
            <a:r>
              <a:rPr lang="it-IT" sz="1400" i="1" dirty="0"/>
              <a:t>Articolo 361 </a:t>
            </a:r>
            <a:endParaRPr lang="it-IT" sz="1400" dirty="0"/>
          </a:p>
          <a:p>
            <a:r>
              <a:rPr lang="it-IT" sz="1400" i="1" dirty="0">
                <a:solidFill>
                  <a:srgbClr val="FF0000"/>
                </a:solidFill>
              </a:rPr>
              <a:t>Omessa denuncia di reato da parte del pubblico ufficiale </a:t>
            </a:r>
            <a:endParaRPr lang="it-IT" sz="1400" dirty="0">
              <a:solidFill>
                <a:srgbClr val="FF0000"/>
              </a:solidFill>
            </a:endParaRPr>
          </a:p>
          <a:p>
            <a:r>
              <a:rPr lang="it-IT" sz="1400" i="1" dirty="0"/>
              <a:t>Il pubblico ufficiale, il quale omette o ritarda di denunciare all'Autorità giudiziaria o ad un'altra Autorità che a quella abbia obbligo di riferirne, un reato di cui ha avuto notizia nell'esercizio o a causa delle sue funzioni, </a:t>
            </a:r>
            <a:r>
              <a:rPr lang="it-IT" sz="1400" i="1" dirty="0">
                <a:solidFill>
                  <a:srgbClr val="FF0000"/>
                </a:solidFill>
              </a:rPr>
              <a:t>è punito con la multa da euro 30 a euro 516.</a:t>
            </a:r>
            <a:br>
              <a:rPr lang="it-IT" sz="1400" i="1" dirty="0">
                <a:solidFill>
                  <a:srgbClr val="FF0000"/>
                </a:solidFill>
              </a:rPr>
            </a:br>
            <a:r>
              <a:rPr lang="it-IT" sz="1400" i="1" dirty="0"/>
              <a:t/>
            </a:r>
            <a:br>
              <a:rPr lang="it-IT" sz="1400" i="1" dirty="0"/>
            </a:br>
            <a:r>
              <a:rPr lang="it-IT" sz="1400" i="1" dirty="0"/>
              <a:t>La pena è della reclusione fino ad un anno, se il colpevole è un ufficiale o un agente di polizia giudiziaria, che ha avuto comunque notizia di un reato del quale doveva fare rapporto.</a:t>
            </a:r>
            <a:br>
              <a:rPr lang="it-IT" sz="1400" i="1" dirty="0"/>
            </a:br>
            <a:r>
              <a:rPr lang="it-IT" sz="1400" i="1" dirty="0"/>
              <a:t/>
            </a:r>
            <a:br>
              <a:rPr lang="it-IT" sz="1400" i="1" dirty="0"/>
            </a:br>
            <a:r>
              <a:rPr lang="it-IT" sz="1400" i="1" dirty="0"/>
              <a:t>Le disposizioni precedenti non si applicano se si tratta di delitto punibile a querela della persona offesa. </a:t>
            </a:r>
            <a:endParaRPr lang="it-IT" sz="1400" dirty="0"/>
          </a:p>
          <a:p>
            <a:r>
              <a:rPr lang="it-IT" dirty="0"/>
              <a:t> </a:t>
            </a:r>
          </a:p>
        </p:txBody>
      </p:sp>
      <p:sp>
        <p:nvSpPr>
          <p:cNvPr id="4" name="Freccia in giù 3"/>
          <p:cNvSpPr/>
          <p:nvPr/>
        </p:nvSpPr>
        <p:spPr>
          <a:xfrm>
            <a:off x="3779912" y="980728"/>
            <a:ext cx="792088"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15913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476672"/>
            <a:ext cx="8424936" cy="4801314"/>
          </a:xfrm>
          <a:prstGeom prst="rect">
            <a:avLst/>
          </a:prstGeom>
          <a:noFill/>
        </p:spPr>
        <p:txBody>
          <a:bodyPr wrap="square" rtlCol="0">
            <a:spAutoFit/>
          </a:bodyPr>
          <a:lstStyle/>
          <a:p>
            <a:r>
              <a:rPr lang="it-IT" dirty="0"/>
              <a:t>A</a:t>
            </a:r>
            <a:r>
              <a:rPr lang="it-IT" dirty="0" smtClean="0"/>
              <a:t>i </a:t>
            </a:r>
            <a:r>
              <a:rPr lang="it-IT" dirty="0"/>
              <a:t>fini di inquadrare le modalità di adempimento di tale obbligo, si procederà a specificare</a:t>
            </a:r>
            <a:r>
              <a:rPr lang="it-IT" dirty="0" smtClean="0"/>
              <a:t>:</a:t>
            </a:r>
          </a:p>
          <a:p>
            <a:endParaRPr lang="it-IT" dirty="0"/>
          </a:p>
          <a:p>
            <a:r>
              <a:rPr lang="it-IT" dirty="0"/>
              <a:t>A</a:t>
            </a:r>
            <a:r>
              <a:rPr lang="it-IT" dirty="0" smtClean="0"/>
              <a:t>. </a:t>
            </a:r>
            <a:r>
              <a:rPr lang="it-IT" dirty="0"/>
              <a:t>i casi in cui un reato è procedibile d’ufficio, con una breve rassegna delle fattispecie incriminatrici di possibile rilievo in cui l’ambiente scolastico può presentarsi come spazio elettivo di scoperta del disagio del minore legato alla commissione di tali illeciti a suo danno</a:t>
            </a:r>
            <a:r>
              <a:rPr lang="it-IT" dirty="0" smtClean="0"/>
              <a:t>;</a:t>
            </a:r>
          </a:p>
          <a:p>
            <a:endParaRPr lang="it-IT" dirty="0"/>
          </a:p>
          <a:p>
            <a:r>
              <a:rPr lang="it-IT" dirty="0"/>
              <a:t>B</a:t>
            </a:r>
            <a:r>
              <a:rPr lang="it-IT" dirty="0" smtClean="0"/>
              <a:t>. </a:t>
            </a:r>
            <a:r>
              <a:rPr lang="it-IT" dirty="0"/>
              <a:t>i caratteri della </a:t>
            </a:r>
            <a:r>
              <a:rPr lang="it-IT" i="1" dirty="0" err="1"/>
              <a:t>notitia</a:t>
            </a:r>
            <a:r>
              <a:rPr lang="it-IT" i="1" dirty="0"/>
              <a:t> </a:t>
            </a:r>
            <a:r>
              <a:rPr lang="it-IT" i="1" dirty="0" err="1"/>
              <a:t>criminis</a:t>
            </a:r>
            <a:r>
              <a:rPr lang="it-IT" dirty="0"/>
              <a:t> e i contenuti della denuncia</a:t>
            </a:r>
            <a:r>
              <a:rPr lang="it-IT" dirty="0" smtClean="0"/>
              <a:t>;</a:t>
            </a:r>
          </a:p>
          <a:p>
            <a:endParaRPr lang="it-IT" dirty="0"/>
          </a:p>
          <a:p>
            <a:r>
              <a:rPr lang="it-IT" dirty="0"/>
              <a:t>C</a:t>
            </a:r>
            <a:r>
              <a:rPr lang="it-IT" dirty="0" smtClean="0"/>
              <a:t>. </a:t>
            </a:r>
            <a:r>
              <a:rPr lang="it-IT" dirty="0"/>
              <a:t>le tempistiche e l’Autorità destinataria del deposito</a:t>
            </a:r>
            <a:r>
              <a:rPr lang="it-IT" dirty="0" smtClean="0"/>
              <a:t>;</a:t>
            </a:r>
          </a:p>
          <a:p>
            <a:endParaRPr lang="it-IT" dirty="0"/>
          </a:p>
          <a:p>
            <a:r>
              <a:rPr lang="it-IT" dirty="0"/>
              <a:t>D</a:t>
            </a:r>
            <a:r>
              <a:rPr lang="it-IT" dirty="0" smtClean="0"/>
              <a:t> </a:t>
            </a:r>
            <a:r>
              <a:rPr lang="it-IT" dirty="0"/>
              <a:t>l’adempimento dell’obbligo di denuncia da parte dell’insegnante e la problematica della delega a terzi dell’incombente</a:t>
            </a:r>
            <a:r>
              <a:rPr lang="it-IT" dirty="0" smtClean="0"/>
              <a:t>;</a:t>
            </a:r>
          </a:p>
          <a:p>
            <a:endParaRPr lang="it-IT" dirty="0"/>
          </a:p>
          <a:p>
            <a:r>
              <a:rPr lang="it-IT" dirty="0"/>
              <a:t>E</a:t>
            </a:r>
            <a:r>
              <a:rPr lang="it-IT" dirty="0" smtClean="0"/>
              <a:t>. </a:t>
            </a:r>
            <a:r>
              <a:rPr lang="it-IT" dirty="0"/>
              <a:t>la testimonianza dell’insegnante nel corso del processo penale.</a:t>
            </a:r>
          </a:p>
          <a:p>
            <a:r>
              <a:rPr lang="it-IT" dirty="0"/>
              <a:t> </a:t>
            </a:r>
          </a:p>
        </p:txBody>
      </p:sp>
      <p:sp>
        <p:nvSpPr>
          <p:cNvPr id="3" name="Freccia in giù 2"/>
          <p:cNvSpPr/>
          <p:nvPr/>
        </p:nvSpPr>
        <p:spPr>
          <a:xfrm>
            <a:off x="4067944" y="4991852"/>
            <a:ext cx="288032"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p:nvPr/>
        </p:nvSpPr>
        <p:spPr>
          <a:xfrm>
            <a:off x="323528" y="5445224"/>
            <a:ext cx="8208912" cy="1200329"/>
          </a:xfrm>
          <a:prstGeom prst="rect">
            <a:avLst/>
          </a:prstGeom>
          <a:noFill/>
        </p:spPr>
        <p:txBody>
          <a:bodyPr wrap="square" rtlCol="0">
            <a:spAutoFit/>
          </a:bodyPr>
          <a:lstStyle/>
          <a:p>
            <a:pPr algn="just"/>
            <a:r>
              <a:rPr lang="it-IT" dirty="0" smtClean="0">
                <a:solidFill>
                  <a:srgbClr val="FF0000"/>
                </a:solidFill>
              </a:rPr>
              <a:t>Cautela fondamentale: </a:t>
            </a:r>
            <a:r>
              <a:rPr lang="it-IT" u="sng" dirty="0" smtClean="0">
                <a:solidFill>
                  <a:srgbClr val="FF0000"/>
                </a:solidFill>
              </a:rPr>
              <a:t>NON INFORMARE I GENITORI DEI SOSPETTI E DELLE INIZIATIVE CHE SI STANNO ASSUMENDO</a:t>
            </a:r>
            <a:r>
              <a:rPr lang="it-IT" dirty="0" smtClean="0">
                <a:solidFill>
                  <a:srgbClr val="FF0000"/>
                </a:solidFill>
              </a:rPr>
              <a:t>. Un avvertimento di questo tipo infatti potrebbe incidere sul buon esito delle indagini oltre a poter determinare nuovi maltrattamenti per ritorsione o pressioni sulla giovane vittima per indurla alla ritrattazione.</a:t>
            </a:r>
          </a:p>
        </p:txBody>
      </p:sp>
    </p:spTree>
    <p:extLst>
      <p:ext uri="{BB962C8B-B14F-4D97-AF65-F5344CB8AC3E}">
        <p14:creationId xmlns:p14="http://schemas.microsoft.com/office/powerpoint/2010/main" val="1775229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836712"/>
            <a:ext cx="8856984" cy="5904656"/>
          </a:xfrm>
          <a:ln>
            <a:solidFill>
              <a:schemeClr val="tx2">
                <a:lumMod val="60000"/>
                <a:lumOff val="40000"/>
              </a:schemeClr>
            </a:solidFill>
          </a:ln>
        </p:spPr>
        <p:txBody>
          <a:bodyPr>
            <a:normAutofit fontScale="47500" lnSpcReduction="20000"/>
          </a:bodyPr>
          <a:lstStyle/>
          <a:p>
            <a:pPr marL="0" indent="0" algn="just">
              <a:lnSpc>
                <a:spcPct val="90000"/>
              </a:lnSpc>
              <a:spcBef>
                <a:spcPts val="500"/>
              </a:spcBef>
              <a:buClr>
                <a:srgbClr val="0088E4"/>
              </a:buClr>
              <a:buNone/>
              <a:defRPr/>
            </a:pPr>
            <a:endParaRPr lang="it-IT" sz="2000" b="1" dirty="0" smtClean="0">
              <a:effectLst>
                <a:outerShdw blurRad="38100" dist="38100" dir="2700000" algn="tl">
                  <a:srgbClr val="000000"/>
                </a:outerShdw>
              </a:effectLst>
              <a:latin typeface="Times New Roman" pitchFamily="16" charset="0"/>
            </a:endParaRPr>
          </a:p>
          <a:p>
            <a:pPr marL="0" indent="0" algn="just">
              <a:lnSpc>
                <a:spcPct val="90000"/>
              </a:lnSpc>
              <a:spcBef>
                <a:spcPts val="500"/>
              </a:spcBef>
              <a:buClr>
                <a:srgbClr val="0088E4"/>
              </a:buClr>
              <a:buNone/>
              <a:defRPr/>
            </a:pPr>
            <a:r>
              <a:rPr lang="it-IT" sz="2400" b="1" dirty="0" smtClean="0">
                <a:effectLst>
                  <a:outerShdw blurRad="38100" dist="38100" dir="2700000" algn="tl">
                    <a:srgbClr val="000000">
                      <a:alpha val="43137"/>
                    </a:srgbClr>
                  </a:outerShdw>
                </a:effectLst>
              </a:rPr>
              <a:t>1.   REATI </a:t>
            </a:r>
            <a:r>
              <a:rPr lang="it-IT" sz="2400" b="1" dirty="0">
                <a:effectLst>
                  <a:outerShdw blurRad="38100" dist="38100" dir="2700000" algn="tl">
                    <a:srgbClr val="000000">
                      <a:alpha val="43137"/>
                    </a:srgbClr>
                  </a:outerShdw>
                </a:effectLst>
              </a:rPr>
              <a:t>PERSEGUIBILI A QUERELA DI </a:t>
            </a:r>
            <a:r>
              <a:rPr lang="it-IT" sz="2400" b="1" dirty="0" smtClean="0">
                <a:effectLst>
                  <a:outerShdw blurRad="38100" dist="38100" dir="2700000" algn="tl">
                    <a:srgbClr val="000000">
                      <a:alpha val="43137"/>
                    </a:srgbClr>
                  </a:outerShdw>
                </a:effectLst>
              </a:rPr>
              <a:t>PARTE</a:t>
            </a:r>
          </a:p>
          <a:p>
            <a:pPr marL="0" indent="0" algn="just">
              <a:lnSpc>
                <a:spcPct val="90000"/>
              </a:lnSpc>
              <a:spcBef>
                <a:spcPts val="500"/>
              </a:spcBef>
              <a:buClr>
                <a:srgbClr val="0088E4"/>
              </a:buClr>
              <a:buNone/>
              <a:defRPr/>
            </a:pPr>
            <a:endParaRPr lang="it-IT" sz="2400" b="1" dirty="0">
              <a:effectLst>
                <a:outerShdw blurRad="38100" dist="38100" dir="2700000" algn="tl">
                  <a:srgbClr val="000000">
                    <a:alpha val="43137"/>
                  </a:srgbClr>
                </a:outerShdw>
              </a:effectLst>
            </a:endParaRPr>
          </a:p>
          <a:p>
            <a:pPr algn="just"/>
            <a:r>
              <a:rPr lang="it-IT" sz="2500" b="1" dirty="0" smtClean="0">
                <a:effectLst>
                  <a:outerShdw blurRad="38100" dist="38100" dir="2700000" algn="tl">
                    <a:srgbClr val="000000">
                      <a:alpha val="43137"/>
                    </a:srgbClr>
                  </a:outerShdw>
                </a:effectLst>
              </a:rPr>
              <a:t> </a:t>
            </a:r>
            <a:r>
              <a:rPr lang="it-IT" sz="2500" dirty="0"/>
              <a:t>il legislatore ha inteso subordinare l’avvio, lo sviluppo e la conclusione dell’iter procedimentale alla proposizione da parte della persona offesa – o di altro soggetto a ciò legittimato ex art. 120 e 121 c.p. – </a:t>
            </a:r>
            <a:r>
              <a:rPr lang="it-IT" sz="2500" u="sng" dirty="0"/>
              <a:t>di una querela </a:t>
            </a:r>
            <a:r>
              <a:rPr lang="it-IT" sz="2500" dirty="0"/>
              <a:t>(art. 336 c.p.p</a:t>
            </a:r>
            <a:r>
              <a:rPr lang="it-IT" sz="2500" dirty="0" smtClean="0"/>
              <a:t>.).</a:t>
            </a:r>
          </a:p>
          <a:p>
            <a:pPr algn="just"/>
            <a:r>
              <a:rPr lang="it-IT" sz="2500" dirty="0" smtClean="0"/>
              <a:t>L’Autorità </a:t>
            </a:r>
            <a:r>
              <a:rPr lang="it-IT" sz="2500" dirty="0"/>
              <a:t>Giudiziaria procede solo su espressa  richiesta di punizione del reo da parte  della vittima (per il minore inferiore ai 14 anni il diritto di querela è esercitato dal genitore/tutore; il minore ultraquattordicenne può esercitare il diritto di querela e, in sua vece, lo può fare il genitore/tutore, nonostante la contraria volontà del minore). il combinato disposto di cui agli artt. 121 c.p. e 338 c.p.p.:  in caso di conflitto d'interessi con l'esercente la responsabilità o laddove non vi è chi abbia la rappresentanza del minore di quattordici anni, la querela può essere proposta da un curatore speciale, nominato dal giudice delle indagini preliminari su istanza del pubblico ministero o degli stessi servizi che hanno per scopo «la cura, l'educazione, la custodia o l'assistenza dei </a:t>
            </a:r>
            <a:r>
              <a:rPr lang="it-IT" sz="2500" dirty="0" smtClean="0"/>
              <a:t>minorenni.</a:t>
            </a:r>
          </a:p>
          <a:p>
            <a:pPr algn="just"/>
            <a:r>
              <a:rPr lang="it-IT" sz="2500" dirty="0"/>
              <a:t>Trattasi di una dichiarazione nella quale, personalmente o a mezzo di procuratore speciale – si manifesta la volontà che si proceda in ordine ad un fatto previsto dalla legge come </a:t>
            </a:r>
            <a:r>
              <a:rPr lang="it-IT" sz="2500" dirty="0" smtClean="0"/>
              <a:t>reato. Tale </a:t>
            </a:r>
            <a:r>
              <a:rPr lang="it-IT" sz="2500" dirty="0"/>
              <a:t>dichiarazione – del tutto facoltativa - è proposta al Pubblico Ministero o ad un Ufficiale di polizia giudiziaria che ha l’obbligo di trasmetterla all’Ufficio del Pubblico Ministero</a:t>
            </a:r>
            <a:r>
              <a:rPr lang="it-IT" sz="2500" dirty="0" smtClean="0"/>
              <a:t>.</a:t>
            </a:r>
          </a:p>
          <a:p>
            <a:pPr marL="0" indent="0" algn="just">
              <a:buNone/>
            </a:pPr>
            <a:endParaRPr lang="it-IT" sz="2200" dirty="0" smtClean="0"/>
          </a:p>
          <a:p>
            <a:pPr marL="0" indent="0" algn="just">
              <a:buNone/>
            </a:pPr>
            <a:r>
              <a:rPr lang="it-IT" sz="2200" b="1" dirty="0">
                <a:effectLst>
                  <a:outerShdw blurRad="38100" dist="38100" dir="2700000" algn="tl">
                    <a:srgbClr val="000000"/>
                  </a:outerShdw>
                </a:effectLst>
                <a:latin typeface="Times New Roman" pitchFamily="16" charset="0"/>
              </a:rPr>
              <a:t>2</a:t>
            </a:r>
            <a:r>
              <a:rPr lang="it-IT" sz="2400" b="1" dirty="0" smtClean="0">
                <a:effectLst>
                  <a:outerShdw blurRad="38100" dist="38100" dir="2700000" algn="tl">
                    <a:srgbClr val="000000"/>
                  </a:outerShdw>
                </a:effectLst>
                <a:latin typeface="Times New Roman" pitchFamily="16" charset="0"/>
              </a:rPr>
              <a:t>.  </a:t>
            </a:r>
            <a:r>
              <a:rPr lang="it-IT" sz="2400" b="1" dirty="0">
                <a:effectLst>
                  <a:outerShdw blurRad="38100" dist="38100" dir="2700000" algn="tl">
                    <a:srgbClr val="000000">
                      <a:alpha val="43137"/>
                    </a:srgbClr>
                  </a:outerShdw>
                </a:effectLst>
              </a:rPr>
              <a:t>REATI PERSEGUIBILI D’UFFICIO</a:t>
            </a:r>
          </a:p>
          <a:p>
            <a:pPr algn="just"/>
            <a:endParaRPr lang="it-IT" sz="2200" dirty="0" smtClean="0"/>
          </a:p>
          <a:p>
            <a:r>
              <a:rPr lang="it-IT" sz="2500" dirty="0"/>
              <a:t>Sono invece reati procedibili d’ufficio tutti quegli illeciti per i quali l’azione penale viene avviata solo sulla base della mera acquisizione da parte del P.M. della </a:t>
            </a:r>
            <a:r>
              <a:rPr lang="it-IT" sz="2500" dirty="0" err="1"/>
              <a:t>notitia</a:t>
            </a:r>
            <a:r>
              <a:rPr lang="it-IT" sz="2500" dirty="0"/>
              <a:t> </a:t>
            </a:r>
            <a:r>
              <a:rPr lang="it-IT" sz="2500" dirty="0" err="1"/>
              <a:t>criminis</a:t>
            </a:r>
            <a:r>
              <a:rPr lang="x-none" sz="2500" dirty="0"/>
              <a:t>, </a:t>
            </a:r>
            <a:r>
              <a:rPr lang="it-IT" sz="2500" dirty="0"/>
              <a:t>senza la formale richiesta di punizione proveniente dalla persona offesa. La scelta in merito alla procedibilità a querela o d’ufficio è riservata al legislatore che, nell’operare le sue scelte punitive, individua anche gli atti (c.d. condizioni di procedibilità) ai quali eventualmente subordinare l’esercizio dell’azione penale.</a:t>
            </a:r>
          </a:p>
          <a:p>
            <a:r>
              <a:rPr lang="it-IT" sz="2500" dirty="0"/>
              <a:t>Ad oggi vige la regola della procedibilità d’ufficio (art. 50, comma 2, c.p.p.) e i reati sottoposti a condizione di procedibilità sono solo quelli espressamente previsti dalla legge.</a:t>
            </a:r>
          </a:p>
          <a:p>
            <a:pPr algn="just"/>
            <a:endParaRPr lang="it-IT" sz="2200" dirty="0"/>
          </a:p>
          <a:p>
            <a:pPr algn="just"/>
            <a:endParaRPr lang="it-IT" sz="2200" dirty="0"/>
          </a:p>
          <a:p>
            <a:endParaRPr lang="it-IT" sz="2200" dirty="0" smtClean="0"/>
          </a:p>
          <a:p>
            <a:pPr marL="0" indent="0" algn="just">
              <a:lnSpc>
                <a:spcPct val="90000"/>
              </a:lnSpc>
              <a:spcBef>
                <a:spcPts val="500"/>
              </a:spcBef>
              <a:buClr>
                <a:srgbClr val="0088E4"/>
              </a:buClr>
              <a:buNone/>
              <a:defRPr/>
            </a:pPr>
            <a:endParaRPr lang="it-IT" sz="2000" dirty="0" smtClean="0"/>
          </a:p>
          <a:p>
            <a:pPr marL="0" indent="0" algn="just">
              <a:lnSpc>
                <a:spcPct val="90000"/>
              </a:lnSpc>
              <a:spcBef>
                <a:spcPts val="500"/>
              </a:spcBef>
              <a:buClr>
                <a:srgbClr val="0088E4"/>
              </a:buClr>
              <a:buNone/>
              <a:defRPr/>
            </a:pPr>
            <a:endParaRPr lang="it-IT" sz="2000" dirty="0"/>
          </a:p>
          <a:p>
            <a:pPr algn="just">
              <a:lnSpc>
                <a:spcPct val="90000"/>
              </a:lnSpc>
              <a:spcBef>
                <a:spcPts val="450"/>
              </a:spcBef>
              <a:buClr>
                <a:srgbClr val="0088E4"/>
              </a:buClr>
              <a:buFont typeface="Times New Roman" pitchFamily="16" charset="0"/>
              <a:buChar char="•"/>
              <a:defRPr/>
            </a:pPr>
            <a:r>
              <a:rPr lang="it-IT" sz="2900" dirty="0"/>
              <a:t>La denuncia di un reato perseguibile d'ufficio non è fonte di responsabilità civile per danni a carico del denunciante (art. 2043 cod. civ.) anche in caso </a:t>
            </a:r>
            <a:r>
              <a:rPr lang="it-IT" sz="2900" dirty="0" smtClean="0"/>
              <a:t>di archiviazione del procedimento penale </a:t>
            </a:r>
            <a:r>
              <a:rPr lang="it-IT" sz="2900" dirty="0"/>
              <a:t>o di assoluzione del denunciato, a meno che essa non integri gli estremi del </a:t>
            </a:r>
            <a:r>
              <a:rPr lang="it-IT" sz="2900" b="1" dirty="0"/>
              <a:t>delitto di calunnia. </a:t>
            </a:r>
            <a:r>
              <a:rPr lang="it-IT" sz="2900" b="1" dirty="0" smtClean="0"/>
              <a:t> </a:t>
            </a:r>
            <a:r>
              <a:rPr lang="it-IT" sz="2900" dirty="0" smtClean="0"/>
              <a:t>L'art</a:t>
            </a:r>
            <a:r>
              <a:rPr lang="it-IT" sz="2900" dirty="0"/>
              <a:t>. 368 c.p. punisce chi - con denuncia, querela, richiesta o istanza- diretta all'autorità giudiziaria o ad altra autorità che a quella ha l'obbligo di riferire - </a:t>
            </a:r>
            <a:r>
              <a:rPr lang="it-IT" sz="2900" u="sng" dirty="0"/>
              <a:t>incolpa di un reato taluno che sa innocente </a:t>
            </a:r>
            <a:r>
              <a:rPr lang="it-IT" sz="2900" dirty="0"/>
              <a:t>o simula a carico di lui le tracce di un </a:t>
            </a:r>
            <a:r>
              <a:rPr lang="it-IT" sz="2900" dirty="0" smtClean="0"/>
              <a:t>reato (ai fini della configurabilità della fattispecie è necessario il dolo generico cioè la certezza dell’innocenza dell’incolpato. Con la conseguenza di escludere il dolo nel caso di denuncia di una persona con il dubbio circa la commissione del fatto – reato o di errore circa la responsabilità penale dell’incolpato). </a:t>
            </a:r>
            <a:endParaRPr lang="it-IT" sz="2900" dirty="0"/>
          </a:p>
          <a:p>
            <a:pPr algn="just">
              <a:buNone/>
            </a:pPr>
            <a:endParaRPr lang="it-IT" sz="2600" i="1" dirty="0">
              <a:solidFill>
                <a:srgbClr val="FF0000"/>
              </a:solidFill>
            </a:endParaRPr>
          </a:p>
        </p:txBody>
      </p:sp>
      <p:sp>
        <p:nvSpPr>
          <p:cNvPr id="4" name="Titolo 1"/>
          <p:cNvSpPr>
            <a:spLocks noGrp="1"/>
          </p:cNvSpPr>
          <p:nvPr>
            <p:ph type="title"/>
          </p:nvPr>
        </p:nvSpPr>
        <p:spPr>
          <a:xfrm>
            <a:off x="323528" y="188640"/>
            <a:ext cx="8229600" cy="504056"/>
          </a:xfrm>
          <a:solidFill>
            <a:schemeClr val="accent2">
              <a:lumMod val="20000"/>
              <a:lumOff val="80000"/>
            </a:schemeClr>
          </a:solidFill>
          <a:ln w="28575">
            <a:solidFill>
              <a:schemeClr val="accent1"/>
            </a:solidFill>
          </a:ln>
        </p:spPr>
        <p:txBody>
          <a:bodyPr>
            <a:normAutofit fontScale="90000"/>
          </a:bodyPr>
          <a:lstStyle/>
          <a:p>
            <a:r>
              <a:rPr lang="it-IT" sz="2800" b="1" dirty="0" smtClean="0"/>
              <a:t>A. Ai sensi delle leggi vigenti si distinguono:</a:t>
            </a:r>
            <a:endParaRPr lang="it-IT" sz="2800" b="1" dirty="0"/>
          </a:p>
        </p:txBody>
      </p:sp>
      <p:sp>
        <p:nvSpPr>
          <p:cNvPr id="2" name="Freccia in giù 1"/>
          <p:cNvSpPr/>
          <p:nvPr/>
        </p:nvSpPr>
        <p:spPr>
          <a:xfrm>
            <a:off x="4222304" y="4653136"/>
            <a:ext cx="432048"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881145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67544" y="404664"/>
            <a:ext cx="8136904" cy="523220"/>
          </a:xfrm>
          <a:prstGeom prst="rect">
            <a:avLst/>
          </a:prstGeom>
          <a:solidFill>
            <a:schemeClr val="accent2"/>
          </a:solidFill>
        </p:spPr>
        <p:txBody>
          <a:bodyPr wrap="square" rtlCol="0">
            <a:spAutoFit/>
          </a:bodyPr>
          <a:lstStyle/>
          <a:p>
            <a:r>
              <a:rPr lang="it-IT" sz="2800" dirty="0" smtClean="0"/>
              <a:t>   Obbligo di denuncia per i reati procedibili d’ufficio</a:t>
            </a:r>
            <a:endParaRPr lang="it-IT" sz="2800" dirty="0"/>
          </a:p>
        </p:txBody>
      </p:sp>
      <p:sp>
        <p:nvSpPr>
          <p:cNvPr id="5" name="Freccia in giù 4"/>
          <p:cNvSpPr/>
          <p:nvPr/>
        </p:nvSpPr>
        <p:spPr>
          <a:xfrm>
            <a:off x="4211960" y="1268760"/>
            <a:ext cx="64807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539552" y="1916832"/>
            <a:ext cx="8136904" cy="2739211"/>
          </a:xfrm>
          <a:prstGeom prst="rect">
            <a:avLst/>
          </a:prstGeom>
          <a:noFill/>
          <a:ln>
            <a:solidFill>
              <a:schemeClr val="tx1"/>
            </a:solidFill>
          </a:ln>
        </p:spPr>
        <p:txBody>
          <a:bodyPr wrap="square" rtlCol="0">
            <a:spAutoFit/>
          </a:bodyPr>
          <a:lstStyle/>
          <a:p>
            <a:pPr algn="just"/>
            <a:r>
              <a:rPr lang="it-IT" sz="1400" dirty="0" smtClean="0"/>
              <a:t>Nell’ambito dei reati procedibili d’ufficio, per il tema che ci occupa interessano particolarmente:</a:t>
            </a:r>
          </a:p>
          <a:p>
            <a:pPr algn="just"/>
            <a:endParaRPr lang="it-IT" sz="1400" dirty="0" smtClean="0"/>
          </a:p>
          <a:p>
            <a:pPr marL="342900" indent="-342900" algn="just">
              <a:buFontTx/>
              <a:buAutoNum type="alphaUcPeriod"/>
            </a:pPr>
            <a:r>
              <a:rPr lang="it-IT" sz="1400" b="1" dirty="0" smtClean="0"/>
              <a:t>Abuso dei mezzi di correzione e disciplina </a:t>
            </a:r>
            <a:r>
              <a:rPr lang="it-IT" sz="1400" dirty="0" smtClean="0"/>
              <a:t>(571 c.p.)</a:t>
            </a:r>
            <a:r>
              <a:rPr lang="it-IT" sz="1400" b="1" dirty="0" smtClean="0"/>
              <a:t>; Maltrattamenti</a:t>
            </a:r>
            <a:r>
              <a:rPr lang="it-IT" sz="1400" dirty="0" smtClean="0"/>
              <a:t> (570 c.p.); </a:t>
            </a:r>
            <a:r>
              <a:rPr lang="it-IT" sz="1400" b="1" dirty="0" smtClean="0"/>
              <a:t>Prostituzione minorile </a:t>
            </a:r>
            <a:r>
              <a:rPr lang="it-IT" sz="1400" dirty="0" smtClean="0"/>
              <a:t>(art. 600 bis c.p.); </a:t>
            </a:r>
            <a:r>
              <a:rPr lang="it-IT" sz="1400" b="1" dirty="0" smtClean="0"/>
              <a:t>Pornografia </a:t>
            </a:r>
            <a:r>
              <a:rPr lang="it-IT" sz="1400" b="1" dirty="0"/>
              <a:t>minorile </a:t>
            </a:r>
            <a:r>
              <a:rPr lang="it-IT" sz="1400" dirty="0"/>
              <a:t>(art. 600 ter c.p</a:t>
            </a:r>
            <a:r>
              <a:rPr lang="it-IT" sz="1400" dirty="0" smtClean="0"/>
              <a:t>.); </a:t>
            </a:r>
            <a:r>
              <a:rPr lang="it-IT" sz="1400" b="1" dirty="0" smtClean="0"/>
              <a:t>Violenza sessuale </a:t>
            </a:r>
            <a:r>
              <a:rPr lang="it-IT" sz="1400" dirty="0" smtClean="0"/>
              <a:t>(609 bis c.p.) </a:t>
            </a:r>
            <a:r>
              <a:rPr lang="it-IT" sz="1400" b="1" dirty="0"/>
              <a:t>anche di gruppo</a:t>
            </a:r>
            <a:r>
              <a:rPr lang="it-IT" sz="1400" dirty="0"/>
              <a:t> (art. 609 </a:t>
            </a:r>
            <a:r>
              <a:rPr lang="it-IT" sz="1400" i="1" dirty="0"/>
              <a:t>quater</a:t>
            </a:r>
            <a:r>
              <a:rPr lang="it-IT" sz="1400" dirty="0"/>
              <a:t> c.p</a:t>
            </a:r>
            <a:r>
              <a:rPr lang="it-IT" sz="1400" dirty="0" smtClean="0"/>
              <a:t>.), </a:t>
            </a:r>
            <a:r>
              <a:rPr lang="it-IT" sz="1400" b="1" dirty="0" smtClean="0"/>
              <a:t>Atti sessuali con minorenne </a:t>
            </a:r>
            <a:r>
              <a:rPr lang="it-IT" sz="1400" dirty="0" smtClean="0"/>
              <a:t>(609 quater c.p.);</a:t>
            </a:r>
          </a:p>
          <a:p>
            <a:pPr marL="342900" indent="-342900" algn="just">
              <a:buAutoNum type="alphaUcPeriod"/>
            </a:pPr>
            <a:r>
              <a:rPr lang="it-IT" sz="1400" b="1" dirty="0" smtClean="0"/>
              <a:t>Nell’ambito della criminalità minorile</a:t>
            </a:r>
            <a:r>
              <a:rPr lang="it-IT" sz="1400" dirty="0" smtClean="0"/>
              <a:t>, anche tornando al tema del bullismo e del </a:t>
            </a:r>
            <a:r>
              <a:rPr lang="it-IT" sz="1400" dirty="0" err="1" smtClean="0"/>
              <a:t>syberbullismo</a:t>
            </a:r>
            <a:r>
              <a:rPr lang="it-IT" sz="1400" dirty="0" smtClean="0"/>
              <a:t>: </a:t>
            </a:r>
            <a:r>
              <a:rPr lang="it-IT" sz="1400" b="1" dirty="0" err="1" smtClean="0"/>
              <a:t>Stalking</a:t>
            </a:r>
            <a:r>
              <a:rPr lang="it-IT" sz="1400" dirty="0" smtClean="0"/>
              <a:t> (612 bis c.p. </a:t>
            </a:r>
            <a:r>
              <a:rPr lang="it-IT" sz="1400" dirty="0"/>
              <a:t>in </a:t>
            </a:r>
            <a:r>
              <a:rPr lang="it-IT" sz="1400" dirty="0" smtClean="0"/>
              <a:t>quanto per questo reato si </a:t>
            </a:r>
            <a:r>
              <a:rPr lang="it-IT" sz="1400" dirty="0"/>
              <a:t>procede </a:t>
            </a:r>
            <a:r>
              <a:rPr lang="it-IT" sz="1400" dirty="0" smtClean="0"/>
              <a:t>d'ufficio </a:t>
            </a:r>
            <a:r>
              <a:rPr lang="it-IT" sz="1400" dirty="0"/>
              <a:t>se il fatto è commesso nei confronti di un minore o di una persona con disabilità di cui all'articolo 3 della legge 5 febbraio 1992, n. 104, nonché quando il fatto è connesso con altro delitto per il quale si deve procedere </a:t>
            </a:r>
            <a:r>
              <a:rPr lang="it-IT" sz="1400" dirty="0" smtClean="0"/>
              <a:t>d'ufficio); </a:t>
            </a:r>
            <a:r>
              <a:rPr lang="it-IT" sz="1400" b="1" dirty="0" smtClean="0"/>
              <a:t>molestie</a:t>
            </a:r>
            <a:r>
              <a:rPr lang="it-IT" sz="1400" dirty="0" smtClean="0"/>
              <a:t> ex art. 660 c.p., </a:t>
            </a:r>
            <a:r>
              <a:rPr lang="it-IT" sz="1400" b="1" dirty="0" smtClean="0"/>
              <a:t>pornografia minorile </a:t>
            </a:r>
            <a:r>
              <a:rPr lang="it-IT" sz="1400" dirty="0" smtClean="0"/>
              <a:t>(con particolare riferimento all’art. 600 ter, comma 4°, c.p.) fino ad arrivare a casi più gravi di </a:t>
            </a:r>
            <a:r>
              <a:rPr lang="it-IT" sz="1400" b="1" dirty="0" smtClean="0"/>
              <a:t>istigazione al suicidio </a:t>
            </a:r>
            <a:r>
              <a:rPr lang="it-IT" sz="1400" dirty="0" smtClean="0"/>
              <a:t>e di </a:t>
            </a:r>
            <a:r>
              <a:rPr lang="it-IT" sz="1400" b="1" dirty="0" smtClean="0"/>
              <a:t>morte come conseguenza di altro delitto.</a:t>
            </a:r>
            <a:endParaRPr lang="it-IT" sz="1400" b="1" dirty="0"/>
          </a:p>
          <a:p>
            <a:endParaRPr lang="it-IT" dirty="0"/>
          </a:p>
        </p:txBody>
      </p:sp>
      <p:sp>
        <p:nvSpPr>
          <p:cNvPr id="7" name="Freccia in giù 6"/>
          <p:cNvSpPr/>
          <p:nvPr/>
        </p:nvSpPr>
        <p:spPr>
          <a:xfrm>
            <a:off x="4211960" y="4839129"/>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647564" y="5494575"/>
            <a:ext cx="8136904" cy="646331"/>
          </a:xfrm>
          <a:prstGeom prst="rect">
            <a:avLst/>
          </a:prstGeom>
          <a:noFill/>
        </p:spPr>
        <p:txBody>
          <a:bodyPr wrap="square" rtlCol="0">
            <a:spAutoFit/>
          </a:bodyPr>
          <a:lstStyle/>
          <a:p>
            <a:r>
              <a:rPr lang="it-IT" dirty="0" smtClean="0"/>
              <a:t> Analisi di alcune fattispecie di reato con indicazione della procedibilità d’ufficio o a querela </a:t>
            </a:r>
            <a:endParaRPr lang="it-IT" dirty="0"/>
          </a:p>
        </p:txBody>
      </p:sp>
      <p:sp>
        <p:nvSpPr>
          <p:cNvPr id="9" name="Freccia in giù 8"/>
          <p:cNvSpPr/>
          <p:nvPr/>
        </p:nvSpPr>
        <p:spPr>
          <a:xfrm>
            <a:off x="4355976" y="6237312"/>
            <a:ext cx="252028"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726811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1"/>
            <a:ext cx="8229600" cy="2116831"/>
          </a:xfrm>
          <a:ln>
            <a:solidFill>
              <a:schemeClr val="tx2">
                <a:lumMod val="60000"/>
                <a:lumOff val="40000"/>
              </a:schemeClr>
            </a:solidFill>
          </a:ln>
        </p:spPr>
        <p:txBody>
          <a:bodyPr>
            <a:normAutofit fontScale="85000" lnSpcReduction="10000"/>
          </a:bodyPr>
          <a:lstStyle/>
          <a:p>
            <a:pPr indent="342900">
              <a:buNone/>
            </a:pPr>
            <a:r>
              <a:rPr lang="it-IT" sz="1900" dirty="0" smtClean="0">
                <a:solidFill>
                  <a:srgbClr val="FF0000"/>
                </a:solidFill>
              </a:rPr>
              <a:t>Chiunque abusa dei mezzi di correzione o di disciplina in danno di una persona sottoposta alla sua autorità, o a lui affidata per ragione di educazione, istruzione, cura, vigilanza o custodia, ovvero per l'esercizio di una professione o di un'arte, è punito, se dal fatto deriva il pericolo di una malattia nel corpo o nella mente, con la reclusione fino a sei mesi.</a:t>
            </a:r>
            <a:br>
              <a:rPr lang="it-IT" sz="1900" dirty="0" smtClean="0">
                <a:solidFill>
                  <a:srgbClr val="FF0000"/>
                </a:solidFill>
              </a:rPr>
            </a:br>
            <a:r>
              <a:rPr lang="it-IT" sz="1900" dirty="0" smtClean="0">
                <a:solidFill>
                  <a:srgbClr val="FF0000"/>
                </a:solidFill>
              </a:rPr>
              <a:t>Se dal fatto deriva una lesione personale, si applicano le pene stabilite negli articoli 582 e 583, ridotte a un terzo; se ne deriva la morte, si applica la reclusione da tre a otto anni.</a:t>
            </a:r>
          </a:p>
          <a:p>
            <a:pPr indent="342900">
              <a:buNone/>
            </a:pPr>
            <a:r>
              <a:rPr lang="it-IT" sz="1900" u="sng" dirty="0" smtClean="0"/>
              <a:t>Possibile l’allontanamento d’urgenza dalla casa familiare ex art. 384 bis c.p.p. </a:t>
            </a:r>
          </a:p>
          <a:p>
            <a:pPr indent="342900">
              <a:buNone/>
            </a:pPr>
            <a:endParaRPr lang="it-IT" dirty="0">
              <a:solidFill>
                <a:srgbClr val="FF0000"/>
              </a:solidFill>
            </a:endParaRPr>
          </a:p>
        </p:txBody>
      </p:sp>
      <p:sp>
        <p:nvSpPr>
          <p:cNvPr id="4" name="Titolo 1"/>
          <p:cNvSpPr>
            <a:spLocks noGrp="1"/>
          </p:cNvSpPr>
          <p:nvPr>
            <p:ph type="title"/>
          </p:nvPr>
        </p:nvSpPr>
        <p:spPr>
          <a:ln w="28575">
            <a:solidFill>
              <a:schemeClr val="accent1"/>
            </a:solidFill>
          </a:ln>
        </p:spPr>
        <p:txBody>
          <a:bodyPr>
            <a:normAutofit fontScale="90000"/>
          </a:bodyPr>
          <a:lstStyle/>
          <a:p>
            <a:r>
              <a:rPr lang="it-IT" b="1" u="sng" dirty="0" smtClean="0"/>
              <a:t>ART. 571 c.p. </a:t>
            </a:r>
            <a:r>
              <a:rPr lang="it-IT" dirty="0" smtClean="0"/>
              <a:t/>
            </a:r>
            <a:br>
              <a:rPr lang="it-IT" dirty="0" smtClean="0"/>
            </a:br>
            <a:r>
              <a:rPr lang="it-IT" sz="3800" dirty="0" smtClean="0"/>
              <a:t>- Abuso dei mezzi di correzione e disciplina- </a:t>
            </a:r>
            <a:endParaRPr lang="it-IT" sz="3800" dirty="0"/>
          </a:p>
        </p:txBody>
      </p:sp>
      <p:sp>
        <p:nvSpPr>
          <p:cNvPr id="7" name="Segnaposto numero diapositiva 6"/>
          <p:cNvSpPr>
            <a:spLocks noGrp="1"/>
          </p:cNvSpPr>
          <p:nvPr>
            <p:ph type="sldNum" sz="quarter" idx="12"/>
          </p:nvPr>
        </p:nvSpPr>
        <p:spPr/>
        <p:txBody>
          <a:bodyPr/>
          <a:lstStyle/>
          <a:p>
            <a:fld id="{33384D12-A210-402C-B0DA-69DB124A0260}" type="slidenum">
              <a:rPr lang="it-IT" smtClean="0"/>
              <a:pPr/>
              <a:t>16</a:t>
            </a:fld>
            <a:endParaRPr lang="it-IT"/>
          </a:p>
        </p:txBody>
      </p:sp>
      <p:sp>
        <p:nvSpPr>
          <p:cNvPr id="5" name="CasellaDiTesto 4"/>
          <p:cNvSpPr txBox="1"/>
          <p:nvPr/>
        </p:nvSpPr>
        <p:spPr>
          <a:xfrm>
            <a:off x="467544" y="3789040"/>
            <a:ext cx="8208912" cy="3231654"/>
          </a:xfrm>
          <a:prstGeom prst="rect">
            <a:avLst/>
          </a:prstGeom>
          <a:noFill/>
          <a:ln>
            <a:solidFill>
              <a:schemeClr val="tx2">
                <a:lumMod val="60000"/>
                <a:lumOff val="40000"/>
              </a:schemeClr>
            </a:solidFill>
          </a:ln>
        </p:spPr>
        <p:txBody>
          <a:bodyPr wrap="square" rtlCol="0">
            <a:spAutoFit/>
          </a:bodyPr>
          <a:lstStyle/>
          <a:p>
            <a:r>
              <a:rPr lang="it-IT" dirty="0" smtClean="0"/>
              <a:t>ESEMPIO:</a:t>
            </a:r>
          </a:p>
          <a:p>
            <a:r>
              <a:rPr lang="it-IT" sz="1200" dirty="0" smtClean="0"/>
              <a:t>“Costituisce abuso punibile a norma dell'art 571 c.p. anche il comportamento doloso che umilia, svaluta, denigra o violenta psicologicamente un bambino, causandogli pericoli per la salute, anche se è compiuto con soggettiva intenzione educativa o di disciplina (confermata la condanna nei confronti di un insegnante per il reato di abuso dei mezzi di correzione, atteso che la donna aveva costretto un alunno a scrivere per 100 volte sul quaderno la frase "sono un deficiente") (Cass. Penale Sez. </a:t>
            </a:r>
            <a:r>
              <a:rPr lang="it-IT" sz="1200" dirty="0" err="1" smtClean="0"/>
              <a:t>VI</a:t>
            </a:r>
            <a:r>
              <a:rPr lang="it-IT" sz="1200" dirty="0" smtClean="0"/>
              <a:t> n. 34492/2012).</a:t>
            </a:r>
          </a:p>
          <a:p>
            <a:r>
              <a:rPr lang="it-IT" sz="1200" dirty="0" smtClean="0"/>
              <a:t>“In tema di abuso di mezzi di correzione e di disciplina, di cui all'art. 571 c.p., mentre non possono ritenersi preclusi quegli atti, di minima valenza fisica o morale che risultino necessari per rafforzare la proibizione, non arbitraria né ingiusta, di comportamenti oggettivamente pericolosi o dannosi rispecchianti la inconsapevolezza o la sottovalutazione del pericolo, la disobbedienza gratuita, oppositiva e insolente, integra la fattispecie criminosa in questione l'uso in funzione educativa del mezzo astrattamente lecito, sia esso di natura fisica, psicologica o morale, che trasmodi nell'abuso sia in ragione dell'arbitrarietà o intempestività della sua applicazione sia in ragione dell'eccesso nella misura. (Fattispecie nella quale è stato ravvisato il reato "de quo" nella condotta di un genitore che, essendosi la figlia minore rifiutata di farsi tagliare i capelli, l'aveva sottoposta al taglio forzoso dei capelli, lasciandole segni di percosse alle gambe e ferite sul cuoio capelluto, provocate verosimilmente dal taglio indiscriminato di capelli con forbici da cucina), (Cass. penale Sez. </a:t>
            </a:r>
            <a:r>
              <a:rPr lang="it-IT" sz="1200" dirty="0" err="1" smtClean="0"/>
              <a:t>VI</a:t>
            </a:r>
            <a:r>
              <a:rPr lang="it-IT" sz="1200" dirty="0" smtClean="0"/>
              <a:t> n. 11251/2010)”. </a:t>
            </a:r>
          </a:p>
          <a:p>
            <a:endParaRPr lang="it-IT" dirty="0"/>
          </a:p>
        </p:txBody>
      </p:sp>
      <p:sp>
        <p:nvSpPr>
          <p:cNvPr id="6" name="Ritaglia singolo angolo rettangolo 5"/>
          <p:cNvSpPr/>
          <p:nvPr/>
        </p:nvSpPr>
        <p:spPr>
          <a:xfrm>
            <a:off x="7452320" y="260648"/>
            <a:ext cx="1224136" cy="720080"/>
          </a:xfrm>
          <a:prstGeom prst="snip1Rect">
            <a:avLst/>
          </a:prstGeom>
          <a:solidFill>
            <a:srgbClr val="F3F3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7452320" y="332656"/>
            <a:ext cx="1224136" cy="523220"/>
          </a:xfrm>
          <a:prstGeom prst="rect">
            <a:avLst/>
          </a:prstGeom>
          <a:noFill/>
        </p:spPr>
        <p:txBody>
          <a:bodyPr wrap="square" rtlCol="0">
            <a:spAutoFit/>
          </a:bodyPr>
          <a:lstStyle/>
          <a:p>
            <a:r>
              <a:rPr lang="it-IT" sz="1400" dirty="0" err="1" smtClean="0"/>
              <a:t>Procedibile</a:t>
            </a:r>
            <a:r>
              <a:rPr lang="it-IT" sz="1400" dirty="0" smtClean="0"/>
              <a:t> d’ufficio </a:t>
            </a:r>
            <a:endParaRPr lang="it-IT" sz="1400" dirty="0"/>
          </a:p>
        </p:txBody>
      </p:sp>
    </p:spTree>
    <p:extLst>
      <p:ext uri="{BB962C8B-B14F-4D97-AF65-F5344CB8AC3E}">
        <p14:creationId xmlns:p14="http://schemas.microsoft.com/office/powerpoint/2010/main" val="499555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772816"/>
            <a:ext cx="8229600" cy="2520280"/>
          </a:xfrm>
          <a:ln>
            <a:solidFill>
              <a:schemeClr val="accent1"/>
            </a:solidFill>
          </a:ln>
        </p:spPr>
        <p:txBody>
          <a:bodyPr>
            <a:normAutofit fontScale="47500" lnSpcReduction="20000"/>
          </a:bodyPr>
          <a:lstStyle/>
          <a:p>
            <a:pPr indent="342900">
              <a:buNone/>
            </a:pPr>
            <a:r>
              <a:rPr lang="it-IT" i="1" dirty="0" smtClean="0">
                <a:solidFill>
                  <a:srgbClr val="FF0000"/>
                </a:solidFill>
              </a:rPr>
              <a:t>Chiunque, fuori dei casi indicati nell'articolo precedente, </a:t>
            </a:r>
            <a:r>
              <a:rPr lang="it-IT" b="1" i="1" dirty="0" smtClean="0">
                <a:solidFill>
                  <a:srgbClr val="FF0000"/>
                </a:solidFill>
              </a:rPr>
              <a:t>maltratta</a:t>
            </a:r>
            <a:r>
              <a:rPr lang="it-IT" i="1" dirty="0" smtClean="0">
                <a:solidFill>
                  <a:srgbClr val="FF0000"/>
                </a:solidFill>
              </a:rPr>
              <a:t> una persona della famiglia o comunque convivente, o una persona sottoposta alla sua autorità o a lui affidata per ragioni di educazione, istruzione, cura, vigilanza o custodia, o per l'esercizio di una professione o di un'arte, è punito con la reclusione da due a sei anni.</a:t>
            </a:r>
            <a:r>
              <a:rPr lang="it-IT" i="1" dirty="0" smtClean="0"/>
              <a:t> </a:t>
            </a:r>
          </a:p>
          <a:p>
            <a:pPr indent="342900">
              <a:buNone/>
            </a:pPr>
            <a:r>
              <a:rPr lang="it-IT" i="1" dirty="0" smtClean="0">
                <a:solidFill>
                  <a:srgbClr val="FF0000"/>
                </a:solidFill>
              </a:rPr>
              <a:t>Se dal fatto deriva una lesione personale grave [c.p. 583], si applica la reclusione da quattro a nove anni; se ne deriva una lesione gravissima, la reclusione da sette a quindici anni; se ne deriva la morte, la reclusione da dodici a ventiquattro anni.</a:t>
            </a:r>
          </a:p>
          <a:p>
            <a:pPr indent="342900">
              <a:buNone/>
            </a:pPr>
            <a:r>
              <a:rPr lang="it-IT" b="1" dirty="0"/>
              <a:t>Previsto l’arresto obbligatorio in flagranza di reato ex art. 380 c.p.p</a:t>
            </a:r>
            <a:r>
              <a:rPr lang="it-IT" b="1" dirty="0" smtClean="0"/>
              <a:t>. e l’allontanamento dalla casa familiare ex art. 282 bis c.p.p.</a:t>
            </a:r>
            <a:endParaRPr lang="it-IT" b="1" dirty="0"/>
          </a:p>
          <a:p>
            <a:pPr indent="342900">
              <a:buNone/>
            </a:pPr>
            <a:endParaRPr lang="it-IT" i="1" dirty="0" smtClean="0">
              <a:solidFill>
                <a:srgbClr val="FF0000"/>
              </a:solidFill>
            </a:endParaRPr>
          </a:p>
        </p:txBody>
      </p:sp>
      <p:sp>
        <p:nvSpPr>
          <p:cNvPr id="4" name="Titolo 1"/>
          <p:cNvSpPr>
            <a:spLocks noGrp="1"/>
          </p:cNvSpPr>
          <p:nvPr>
            <p:ph type="title"/>
          </p:nvPr>
        </p:nvSpPr>
        <p:spPr>
          <a:ln w="28575">
            <a:solidFill>
              <a:schemeClr val="accent1"/>
            </a:solidFill>
          </a:ln>
        </p:spPr>
        <p:txBody>
          <a:bodyPr>
            <a:normAutofit fontScale="90000"/>
          </a:bodyPr>
          <a:lstStyle/>
          <a:p>
            <a:r>
              <a:rPr lang="it-IT" b="1" u="sng" dirty="0" smtClean="0"/>
              <a:t>ART. 572 c.p. </a:t>
            </a:r>
            <a:r>
              <a:rPr lang="it-IT" dirty="0" smtClean="0"/>
              <a:t/>
            </a:r>
            <a:br>
              <a:rPr lang="it-IT" dirty="0" smtClean="0"/>
            </a:br>
            <a:r>
              <a:rPr lang="it-IT" sz="3800" dirty="0" smtClean="0"/>
              <a:t>- Maltrattamenti contro familiari e conviventi- </a:t>
            </a:r>
            <a:endParaRPr lang="it-IT" sz="3800" dirty="0"/>
          </a:p>
        </p:txBody>
      </p:sp>
      <p:sp>
        <p:nvSpPr>
          <p:cNvPr id="5" name="CasellaDiTesto 4"/>
          <p:cNvSpPr txBox="1"/>
          <p:nvPr/>
        </p:nvSpPr>
        <p:spPr>
          <a:xfrm>
            <a:off x="467544" y="4509120"/>
            <a:ext cx="8208912" cy="2031325"/>
          </a:xfrm>
          <a:prstGeom prst="rect">
            <a:avLst/>
          </a:prstGeom>
          <a:noFill/>
        </p:spPr>
        <p:txBody>
          <a:bodyPr wrap="square" rtlCol="0">
            <a:spAutoFit/>
          </a:bodyPr>
          <a:lstStyle/>
          <a:p>
            <a:pPr algn="just"/>
            <a:r>
              <a:rPr lang="it-IT" b="1" dirty="0" smtClean="0"/>
              <a:t>REATO ABITUALE</a:t>
            </a:r>
            <a:r>
              <a:rPr lang="it-IT" dirty="0" smtClean="0"/>
              <a:t>: è necessario che il comportamento criminoso venga prodotto dalla reiterazione (da parte del reo) nel tempo, di più condotte;</a:t>
            </a:r>
          </a:p>
          <a:p>
            <a:pPr algn="just"/>
            <a:r>
              <a:rPr lang="it-IT" b="1" dirty="0" smtClean="0"/>
              <a:t>REATO PROPRIO</a:t>
            </a:r>
            <a:r>
              <a:rPr lang="it-IT" dirty="0" smtClean="0"/>
              <a:t>: può essere commesso solo da chi ricopra un ruolo nel contesto della famiglia o una posizione di “autorità”; </a:t>
            </a:r>
          </a:p>
          <a:p>
            <a:pPr algn="just"/>
            <a:r>
              <a:rPr lang="it-IT" b="1" dirty="0" smtClean="0"/>
              <a:t>CONDOTTA LIBERA</a:t>
            </a:r>
            <a:r>
              <a:rPr lang="it-IT" dirty="0" smtClean="0"/>
              <a:t>: consiste in un qualsiasi comportamento finalizzato a maltrattare, a provocare cioè nel soggetto passivo una sofferenza fisica o morale, con effetti di prostrazione e avvilimento. </a:t>
            </a:r>
            <a:endParaRPr lang="it-IT" dirty="0"/>
          </a:p>
        </p:txBody>
      </p:sp>
      <p:sp>
        <p:nvSpPr>
          <p:cNvPr id="6" name="Ritaglia singolo angolo rettangolo 5"/>
          <p:cNvSpPr/>
          <p:nvPr/>
        </p:nvSpPr>
        <p:spPr>
          <a:xfrm>
            <a:off x="7452320" y="260648"/>
            <a:ext cx="1224136" cy="720080"/>
          </a:xfrm>
          <a:prstGeom prst="snip1Rect">
            <a:avLst/>
          </a:prstGeom>
          <a:solidFill>
            <a:srgbClr val="F3F3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7452320" y="332656"/>
            <a:ext cx="1224136" cy="523220"/>
          </a:xfrm>
          <a:prstGeom prst="rect">
            <a:avLst/>
          </a:prstGeom>
          <a:noFill/>
        </p:spPr>
        <p:txBody>
          <a:bodyPr wrap="square" rtlCol="0">
            <a:spAutoFit/>
          </a:bodyPr>
          <a:lstStyle/>
          <a:p>
            <a:r>
              <a:rPr lang="it-IT" sz="1400" dirty="0" err="1" smtClean="0"/>
              <a:t>Procedibile</a:t>
            </a:r>
            <a:r>
              <a:rPr lang="it-IT" sz="1400" dirty="0" smtClean="0"/>
              <a:t> d’ufficio </a:t>
            </a:r>
            <a:endParaRPr lang="it-IT" sz="1400" dirty="0"/>
          </a:p>
        </p:txBody>
      </p:sp>
      <p:sp>
        <p:nvSpPr>
          <p:cNvPr id="10" name="Segnaposto numero diapositiva 9"/>
          <p:cNvSpPr>
            <a:spLocks noGrp="1"/>
          </p:cNvSpPr>
          <p:nvPr>
            <p:ph type="sldNum" sz="quarter" idx="12"/>
          </p:nvPr>
        </p:nvSpPr>
        <p:spPr/>
        <p:txBody>
          <a:bodyPr/>
          <a:lstStyle/>
          <a:p>
            <a:fld id="{33384D12-A210-402C-B0DA-69DB124A0260}" type="slidenum">
              <a:rPr lang="it-IT" smtClean="0"/>
              <a:pPr/>
              <a:t>17</a:t>
            </a:fld>
            <a:endParaRPr lang="it-IT"/>
          </a:p>
        </p:txBody>
      </p:sp>
    </p:spTree>
    <p:extLst>
      <p:ext uri="{BB962C8B-B14F-4D97-AF65-F5344CB8AC3E}">
        <p14:creationId xmlns:p14="http://schemas.microsoft.com/office/powerpoint/2010/main" val="20494074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33384D12-A210-402C-B0DA-69DB124A0260}" type="slidenum">
              <a:rPr lang="it-IT" smtClean="0"/>
              <a:pPr/>
              <a:t>18</a:t>
            </a:fld>
            <a:endParaRPr lang="it-IT"/>
          </a:p>
        </p:txBody>
      </p:sp>
      <p:sp>
        <p:nvSpPr>
          <p:cNvPr id="5" name="Titolo 1"/>
          <p:cNvSpPr>
            <a:spLocks noGrp="1"/>
          </p:cNvSpPr>
          <p:nvPr>
            <p:ph type="title"/>
          </p:nvPr>
        </p:nvSpPr>
        <p:spPr>
          <a:ln w="28575">
            <a:solidFill>
              <a:schemeClr val="accent1"/>
            </a:solidFill>
          </a:ln>
        </p:spPr>
        <p:txBody>
          <a:bodyPr>
            <a:normAutofit fontScale="90000"/>
          </a:bodyPr>
          <a:lstStyle/>
          <a:p>
            <a:r>
              <a:rPr lang="it-IT" b="1" u="sng" dirty="0" smtClean="0"/>
              <a:t>ART. 572 c.p. </a:t>
            </a:r>
            <a:r>
              <a:rPr lang="it-IT" dirty="0" smtClean="0"/>
              <a:t/>
            </a:r>
            <a:br>
              <a:rPr lang="it-IT" dirty="0" smtClean="0"/>
            </a:br>
            <a:r>
              <a:rPr lang="it-IT" sz="3800" dirty="0" smtClean="0"/>
              <a:t>- Maltrattamenti contro familiari e conviventi- </a:t>
            </a:r>
            <a:endParaRPr lang="it-IT" sz="3800" dirty="0"/>
          </a:p>
        </p:txBody>
      </p:sp>
      <p:sp>
        <p:nvSpPr>
          <p:cNvPr id="6" name="CasellaDiTesto 5"/>
          <p:cNvSpPr txBox="1"/>
          <p:nvPr/>
        </p:nvSpPr>
        <p:spPr>
          <a:xfrm>
            <a:off x="467544" y="1772816"/>
            <a:ext cx="8208912" cy="369332"/>
          </a:xfrm>
          <a:prstGeom prst="rect">
            <a:avLst/>
          </a:prstGeom>
          <a:solidFill>
            <a:srgbClr val="FFC000"/>
          </a:solidFill>
          <a:ln>
            <a:solidFill>
              <a:schemeClr val="accent1"/>
            </a:solidFill>
          </a:ln>
        </p:spPr>
        <p:txBody>
          <a:bodyPr wrap="square" rtlCol="0">
            <a:spAutoFit/>
          </a:bodyPr>
          <a:lstStyle/>
          <a:p>
            <a:pPr algn="ctr"/>
            <a:r>
              <a:rPr lang="it-IT" b="1" u="sng" dirty="0" smtClean="0"/>
              <a:t>MALTRATTAMENTI</a:t>
            </a:r>
            <a:r>
              <a:rPr lang="it-IT" dirty="0" smtClean="0"/>
              <a:t> e MODELLI CULTURALI FAMILIARI</a:t>
            </a:r>
            <a:endParaRPr lang="it-IT" dirty="0"/>
          </a:p>
        </p:txBody>
      </p:sp>
      <p:sp>
        <p:nvSpPr>
          <p:cNvPr id="7" name="CasellaDiTesto 6"/>
          <p:cNvSpPr txBox="1"/>
          <p:nvPr/>
        </p:nvSpPr>
        <p:spPr>
          <a:xfrm>
            <a:off x="5424849" y="2348880"/>
            <a:ext cx="3240360" cy="1200329"/>
          </a:xfrm>
          <a:prstGeom prst="rect">
            <a:avLst/>
          </a:prstGeom>
          <a:noFill/>
          <a:ln>
            <a:solidFill>
              <a:schemeClr val="accent1"/>
            </a:solidFill>
          </a:ln>
        </p:spPr>
        <p:txBody>
          <a:bodyPr wrap="square" rtlCol="0">
            <a:spAutoFit/>
          </a:bodyPr>
          <a:lstStyle/>
          <a:p>
            <a:r>
              <a:rPr lang="it-IT" u="sng" dirty="0" smtClean="0">
                <a:solidFill>
                  <a:srgbClr val="FF0000"/>
                </a:solidFill>
              </a:rPr>
              <a:t>Irrilevanza dei diversi modelli culturali</a:t>
            </a:r>
            <a:r>
              <a:rPr lang="it-IT" dirty="0" smtClean="0"/>
              <a:t>, vi sarebbe altrimenti un contrasto con l’ art. 2 </a:t>
            </a:r>
            <a:r>
              <a:rPr lang="it-IT" dirty="0" err="1" smtClean="0"/>
              <a:t>Cost</a:t>
            </a:r>
            <a:r>
              <a:rPr lang="it-IT" dirty="0" smtClean="0"/>
              <a:t>. in rapporto con art. 29 e 31 Cost. </a:t>
            </a:r>
            <a:endParaRPr lang="it-IT" dirty="0"/>
          </a:p>
        </p:txBody>
      </p:sp>
      <p:cxnSp>
        <p:nvCxnSpPr>
          <p:cNvPr id="9" name="Connettore 2 8"/>
          <p:cNvCxnSpPr/>
          <p:nvPr/>
        </p:nvCxnSpPr>
        <p:spPr>
          <a:xfrm>
            <a:off x="2771800" y="2060848"/>
            <a:ext cx="0" cy="576064"/>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0" name="CasellaDiTesto 9"/>
          <p:cNvSpPr txBox="1"/>
          <p:nvPr/>
        </p:nvSpPr>
        <p:spPr>
          <a:xfrm>
            <a:off x="467544" y="2636912"/>
            <a:ext cx="4680520" cy="923330"/>
          </a:xfrm>
          <a:prstGeom prst="rect">
            <a:avLst/>
          </a:prstGeom>
          <a:noFill/>
          <a:ln>
            <a:solidFill>
              <a:schemeClr val="accent1"/>
            </a:solidFill>
          </a:ln>
        </p:spPr>
        <p:txBody>
          <a:bodyPr wrap="square" rtlCol="0">
            <a:spAutoFit/>
          </a:bodyPr>
          <a:lstStyle/>
          <a:p>
            <a:r>
              <a:rPr lang="it-IT" b="1" u="sng" dirty="0" smtClean="0"/>
              <a:t>Attenzione</a:t>
            </a:r>
            <a:r>
              <a:rPr lang="it-IT" dirty="0" smtClean="0"/>
              <a:t>: deve esserci uno stato di vessazione e sopraffazione fisica e morale  (sofferenza del soggetto passivo)  </a:t>
            </a:r>
            <a:endParaRPr lang="it-IT" dirty="0"/>
          </a:p>
        </p:txBody>
      </p:sp>
      <p:sp>
        <p:nvSpPr>
          <p:cNvPr id="11" name="CasellaDiTesto 10"/>
          <p:cNvSpPr txBox="1"/>
          <p:nvPr/>
        </p:nvSpPr>
        <p:spPr>
          <a:xfrm>
            <a:off x="467544" y="3718679"/>
            <a:ext cx="8208912" cy="2123658"/>
          </a:xfrm>
          <a:prstGeom prst="rect">
            <a:avLst/>
          </a:prstGeom>
          <a:noFill/>
          <a:ln>
            <a:solidFill>
              <a:schemeClr val="accent1"/>
            </a:solidFill>
          </a:ln>
        </p:spPr>
        <p:txBody>
          <a:bodyPr wrap="square" rtlCol="0">
            <a:spAutoFit/>
          </a:bodyPr>
          <a:lstStyle/>
          <a:p>
            <a:pPr algn="just"/>
            <a:r>
              <a:rPr lang="it-IT" sz="1100" dirty="0" smtClean="0"/>
              <a:t>ESEMPIO :</a:t>
            </a:r>
          </a:p>
          <a:p>
            <a:pPr algn="just"/>
            <a:r>
              <a:rPr lang="it-IT" sz="1100" i="1" dirty="0" smtClean="0"/>
              <a:t>Integra l'elemento oggettivo del reato di cui all'art. 572 c.p. l'impiego abituale di figli minori nell'accattonaggio, dovendosi equiparare tale comportamento ad un ipotesi di maltrattamenti intesa come aggressione al bene della dignità delle persone</a:t>
            </a:r>
            <a:r>
              <a:rPr lang="it-IT" sz="1100" dirty="0" smtClean="0"/>
              <a:t>. (</a:t>
            </a:r>
            <a:r>
              <a:rPr lang="it-IT" sz="1100" dirty="0" err="1" smtClean="0"/>
              <a:t>Pret</a:t>
            </a:r>
            <a:r>
              <a:rPr lang="it-IT" sz="1100" dirty="0" smtClean="0"/>
              <a:t>. Torino 4 nov. 1991 )</a:t>
            </a:r>
          </a:p>
          <a:p>
            <a:pPr algn="just"/>
            <a:r>
              <a:rPr lang="it-IT" sz="1100" dirty="0" smtClean="0"/>
              <a:t>In questa sentenza il giudice, al fine di valutare la configurabilità del dolo di maltrattamenti in capo agli imputati – probabilmente non consapevoli del disvalore sociale della loro condotta, in quanto appartenenti ad una minoranza etnica nella cui cultura l’impiego di minori nell’accattonaggio non è contrario ai valori del gruppo, ma appartiene al novero delle tradizioni più risalenti- concludeva affermando che </a:t>
            </a:r>
            <a:r>
              <a:rPr lang="it-IT" sz="1100" i="1" dirty="0" smtClean="0"/>
              <a:t>“</a:t>
            </a:r>
            <a:r>
              <a:rPr lang="it-IT" sz="1100" i="1" dirty="0" err="1" smtClean="0"/>
              <a:t>affinchè</a:t>
            </a:r>
            <a:r>
              <a:rPr lang="it-IT" sz="1100" i="1" dirty="0" smtClean="0"/>
              <a:t> non vi sia intolleranza o sopraffazione, il criterio della maggioranza deve risultare </a:t>
            </a:r>
            <a:r>
              <a:rPr lang="it-IT" sz="1100" i="1" dirty="0" err="1" smtClean="0"/>
              <a:t>positivizzato</a:t>
            </a:r>
            <a:r>
              <a:rPr lang="it-IT" sz="1100" i="1" dirty="0" smtClean="0"/>
              <a:t> nella Costituzione, (…) d’altra parte il gruppo minoritario non può pretendere che la sua cultura sia globalmente accolta dalla società di arrivo, senza le dovute distinzioni effettuate alla stregua, ancora una volta , della Costituzione”</a:t>
            </a:r>
            <a:r>
              <a:rPr lang="it-IT" sz="1100" dirty="0" smtClean="0"/>
              <a:t>.  </a:t>
            </a:r>
          </a:p>
          <a:p>
            <a:pPr algn="just"/>
            <a:r>
              <a:rPr lang="it-IT" sz="1100" dirty="0" smtClean="0"/>
              <a:t>Il Tribunale di Torino in data 28 maggio 2000, ha ritenuto configurabile il delitto di maltrattamenti a carico dei genitori adottivi cinesi che avevano indotto la figlia minore di quattordici anni a prestare a loro favore attività lavorativa presso un laboratorio (privo di riscaldamento) di un connazionale, con una media di lavoro oraria superiore alle otto ore. </a:t>
            </a:r>
            <a:endParaRPr lang="it-IT" sz="1100" dirty="0"/>
          </a:p>
        </p:txBody>
      </p:sp>
    </p:spTree>
    <p:extLst>
      <p:ext uri="{BB962C8B-B14F-4D97-AF65-F5344CB8AC3E}">
        <p14:creationId xmlns:p14="http://schemas.microsoft.com/office/powerpoint/2010/main" val="3439606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txBox="1">
            <a:spLocks noGrp="1"/>
          </p:cNvSpPr>
          <p:nvPr>
            <p:ph idx="1"/>
          </p:nvPr>
        </p:nvSpPr>
        <p:spPr>
          <a:xfrm>
            <a:off x="467544" y="2348880"/>
            <a:ext cx="8229600" cy="3600986"/>
          </a:xfrm>
          <a:prstGeom prst="rect">
            <a:avLst/>
          </a:prstGeom>
          <a:noFill/>
          <a:ln>
            <a:solidFill>
              <a:schemeClr val="accent1"/>
            </a:solidFill>
          </a:ln>
        </p:spPr>
        <p:txBody>
          <a:bodyPr wrap="square" rtlCol="0">
            <a:spAutoFit/>
          </a:bodyPr>
          <a:lstStyle/>
          <a:p>
            <a:pPr algn="ctr">
              <a:buNone/>
            </a:pPr>
            <a:r>
              <a:rPr lang="it-IT" b="1" dirty="0" smtClean="0"/>
              <a:t>Prostituzione minorile</a:t>
            </a:r>
            <a:r>
              <a:rPr lang="it-IT" dirty="0" smtClean="0"/>
              <a:t>: </a:t>
            </a:r>
          </a:p>
          <a:p>
            <a:pPr algn="ctr">
              <a:buNone/>
            </a:pPr>
            <a:r>
              <a:rPr lang="it-IT" sz="900" dirty="0" smtClean="0"/>
              <a:t>(Art. 19, comma 2° Convenzione di Lanzarote (25.10.2007); Art. 2 comma 2° Direttiva 2011/93/UE)</a:t>
            </a:r>
          </a:p>
          <a:p>
            <a:pPr algn="ctr">
              <a:buNone/>
            </a:pPr>
            <a:r>
              <a:rPr lang="it-IT" sz="2400" dirty="0" smtClean="0"/>
              <a:t>attività di utilizzo di un minore per attività sessuali dove il denaro o altre forme di remunerazione o corrispettivo sono date o promesse come pagamento. </a:t>
            </a:r>
          </a:p>
          <a:p>
            <a:pPr algn="ctr">
              <a:buNone/>
            </a:pPr>
            <a:r>
              <a:rPr lang="it-IT" sz="2400" dirty="0" smtClean="0"/>
              <a:t>A prescindere dal fatto che tale pagamento sia fatto al minore o ad una persona terza.</a:t>
            </a:r>
          </a:p>
          <a:p>
            <a:pPr algn="ctr">
              <a:buNone/>
            </a:pPr>
            <a:endParaRPr lang="it-IT" sz="2400" dirty="0" smtClean="0"/>
          </a:p>
          <a:p>
            <a:pPr algn="just">
              <a:buNone/>
            </a:pPr>
            <a:r>
              <a:rPr lang="it-IT" sz="1000" dirty="0" smtClean="0"/>
              <a:t> Cassazione 6.6.2013, n. 37815: </a:t>
            </a:r>
            <a:r>
              <a:rPr lang="it-IT" sz="1400" b="1" u="sng" dirty="0" smtClean="0"/>
              <a:t>é </a:t>
            </a:r>
            <a:r>
              <a:rPr lang="it-IT" sz="1400" b="1" u="sng" dirty="0"/>
              <a:t>irrilevante il consenso del minore </a:t>
            </a:r>
            <a:r>
              <a:rPr lang="it-IT" sz="1000" dirty="0"/>
              <a:t>che può essere, peraltro, non genuino ma frutto dell'opera di convincimento posta in essere dall'adulto, così come è irrilevante se l'atto è unico o plurimo. </a:t>
            </a:r>
          </a:p>
        </p:txBody>
      </p:sp>
      <p:sp>
        <p:nvSpPr>
          <p:cNvPr id="5" name="Titolo 1"/>
          <p:cNvSpPr>
            <a:spLocks noGrp="1"/>
          </p:cNvSpPr>
          <p:nvPr>
            <p:ph type="title"/>
          </p:nvPr>
        </p:nvSpPr>
        <p:spPr>
          <a:ln w="28575">
            <a:solidFill>
              <a:schemeClr val="accent1"/>
            </a:solidFill>
          </a:ln>
        </p:spPr>
        <p:txBody>
          <a:bodyPr>
            <a:normAutofit/>
          </a:bodyPr>
          <a:lstStyle/>
          <a:p>
            <a:r>
              <a:rPr lang="it-IT" sz="3200" b="1" u="sng" dirty="0" smtClean="0"/>
              <a:t>ART. 600  bis  c.p. </a:t>
            </a:r>
            <a:r>
              <a:rPr lang="it-IT" sz="3200" dirty="0" smtClean="0"/>
              <a:t/>
            </a:r>
            <a:br>
              <a:rPr lang="it-IT" sz="3200" dirty="0" smtClean="0"/>
            </a:br>
            <a:r>
              <a:rPr lang="it-IT" sz="3200" dirty="0" smtClean="0"/>
              <a:t>- Prostituzione minorile -</a:t>
            </a:r>
            <a:endParaRPr lang="it-IT" sz="3200" dirty="0"/>
          </a:p>
        </p:txBody>
      </p:sp>
      <p:cxnSp>
        <p:nvCxnSpPr>
          <p:cNvPr id="7" name="Connettore 2 6"/>
          <p:cNvCxnSpPr>
            <a:stCxn id="4" idx="0"/>
          </p:cNvCxnSpPr>
          <p:nvPr/>
        </p:nvCxnSpPr>
        <p:spPr>
          <a:xfrm flipH="1" flipV="1">
            <a:off x="4572000" y="1628800"/>
            <a:ext cx="10344"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Segnaposto numero diapositiva 8"/>
          <p:cNvSpPr>
            <a:spLocks noGrp="1"/>
          </p:cNvSpPr>
          <p:nvPr>
            <p:ph type="sldNum" sz="quarter" idx="12"/>
          </p:nvPr>
        </p:nvSpPr>
        <p:spPr/>
        <p:txBody>
          <a:bodyPr/>
          <a:lstStyle/>
          <a:p>
            <a:fld id="{33384D12-A210-402C-B0DA-69DB124A0260}" type="slidenum">
              <a:rPr lang="it-IT" smtClean="0"/>
              <a:pPr/>
              <a:t>19</a:t>
            </a:fld>
            <a:endParaRPr lang="it-IT"/>
          </a:p>
        </p:txBody>
      </p:sp>
    </p:spTree>
    <p:extLst>
      <p:ext uri="{BB962C8B-B14F-4D97-AF65-F5344CB8AC3E}">
        <p14:creationId xmlns:p14="http://schemas.microsoft.com/office/powerpoint/2010/main" val="2057892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332656"/>
            <a:ext cx="8363272" cy="2279312"/>
          </a:xfrm>
          <a:ln>
            <a:solidFill>
              <a:srgbClr val="FF0000"/>
            </a:solidFill>
          </a:ln>
        </p:spPr>
        <p:txBody>
          <a:bodyPr>
            <a:noAutofit/>
          </a:bodyPr>
          <a:lstStyle/>
          <a:p>
            <a:r>
              <a:rPr lang="it-IT" sz="2400" dirty="0" smtClean="0">
                <a:solidFill>
                  <a:srgbClr val="FF0000"/>
                </a:solidFill>
              </a:rPr>
              <a:t/>
            </a:r>
            <a:br>
              <a:rPr lang="it-IT" sz="2400" dirty="0" smtClean="0">
                <a:solidFill>
                  <a:srgbClr val="FF0000"/>
                </a:solidFill>
              </a:rPr>
            </a:br>
            <a:r>
              <a:rPr lang="it-IT" sz="2400" dirty="0" smtClean="0">
                <a:solidFill>
                  <a:srgbClr val="FF0000"/>
                </a:solidFill>
              </a:rPr>
              <a:t/>
            </a:r>
            <a:br>
              <a:rPr lang="it-IT" sz="2400" dirty="0" smtClean="0">
                <a:solidFill>
                  <a:srgbClr val="FF0000"/>
                </a:solidFill>
              </a:rPr>
            </a:br>
            <a:r>
              <a:rPr lang="it-IT" sz="2400" dirty="0" smtClean="0">
                <a:solidFill>
                  <a:srgbClr val="FF0000"/>
                </a:solidFill>
              </a:rPr>
              <a:t>Art. 31 Costituzione</a:t>
            </a:r>
            <a:br>
              <a:rPr lang="it-IT" sz="2400" dirty="0" smtClean="0">
                <a:solidFill>
                  <a:srgbClr val="FF0000"/>
                </a:solidFill>
              </a:rPr>
            </a:br>
            <a:r>
              <a:rPr lang="it-IT" sz="2400" dirty="0" smtClean="0">
                <a:solidFill>
                  <a:srgbClr val="FF0000"/>
                </a:solidFill>
              </a:rPr>
              <a:t>«la Repubblica protegge la maternità, l’infanzia e la gioventù, favorendo gli istituti necessari a tale scopo»</a:t>
            </a:r>
            <a:br>
              <a:rPr lang="it-IT" sz="2400" dirty="0" smtClean="0">
                <a:solidFill>
                  <a:srgbClr val="FF0000"/>
                </a:solidFill>
              </a:rPr>
            </a:br>
            <a:r>
              <a:rPr lang="it-IT" sz="1200" dirty="0" smtClean="0">
                <a:solidFill>
                  <a:srgbClr val="FF0000"/>
                </a:solidFill>
              </a:rPr>
              <a:t>Tale  disposizione </a:t>
            </a:r>
            <a:r>
              <a:rPr lang="it-IT" sz="1200" b="1" u="sng" dirty="0" smtClean="0">
                <a:solidFill>
                  <a:srgbClr val="FF0000"/>
                </a:solidFill>
              </a:rPr>
              <a:t>obbliga</a:t>
            </a:r>
            <a:r>
              <a:rPr lang="it-IT" sz="1200" dirty="0" smtClean="0">
                <a:solidFill>
                  <a:srgbClr val="FF0000"/>
                </a:solidFill>
              </a:rPr>
              <a:t> la Repubblica alla predisposizione di un sistema di tutela sociale a favore dei minorenni.</a:t>
            </a:r>
            <a:br>
              <a:rPr lang="it-IT" sz="1200" dirty="0" smtClean="0">
                <a:solidFill>
                  <a:srgbClr val="FF0000"/>
                </a:solidFill>
              </a:rPr>
            </a:br>
            <a:r>
              <a:rPr lang="it-IT" sz="1200" dirty="0" smtClean="0">
                <a:solidFill>
                  <a:srgbClr val="FF0000"/>
                </a:solidFill>
              </a:rPr>
              <a:t>Di conseguenza l’assistenza sociale a favore dell’infanzia e alla gioventù corrisponde a un vero e proprio </a:t>
            </a:r>
            <a:r>
              <a:rPr lang="it-IT" sz="1200" b="1" u="sng" dirty="0" smtClean="0">
                <a:solidFill>
                  <a:srgbClr val="FF0000"/>
                </a:solidFill>
              </a:rPr>
              <a:t>diritto</a:t>
            </a:r>
            <a:r>
              <a:rPr lang="it-IT" sz="1200" u="sng" dirty="0" smtClean="0">
                <a:solidFill>
                  <a:srgbClr val="FF0000"/>
                </a:solidFill>
              </a:rPr>
              <a:t> </a:t>
            </a:r>
            <a:r>
              <a:rPr lang="it-IT" sz="1200" dirty="0" smtClean="0">
                <a:solidFill>
                  <a:srgbClr val="FF0000"/>
                </a:solidFill>
              </a:rPr>
              <a:t>costituzionalmente tutelato, rientrante tra i diritti fondamentali della persona di cui all’art. 2 </a:t>
            </a:r>
            <a:r>
              <a:rPr lang="it-IT" sz="1200" dirty="0" err="1" smtClean="0">
                <a:solidFill>
                  <a:srgbClr val="FF0000"/>
                </a:solidFill>
              </a:rPr>
              <a:t>Cost</a:t>
            </a:r>
            <a:r>
              <a:rPr lang="it-IT" sz="1200" dirty="0" smtClean="0">
                <a:solidFill>
                  <a:srgbClr val="FF0000"/>
                </a:solidFill>
              </a:rPr>
              <a:t>.</a:t>
            </a:r>
            <a:br>
              <a:rPr lang="it-IT" sz="1200" dirty="0" smtClean="0">
                <a:solidFill>
                  <a:srgbClr val="FF0000"/>
                </a:solidFill>
              </a:rPr>
            </a:br>
            <a:r>
              <a:rPr lang="it-IT" sz="1200" dirty="0" smtClean="0">
                <a:solidFill>
                  <a:srgbClr val="FF0000"/>
                </a:solidFill>
              </a:rPr>
              <a:t>La tutela dei minori deve essere </a:t>
            </a:r>
            <a:r>
              <a:rPr lang="it-IT" sz="1200" b="1" u="sng" dirty="0" smtClean="0">
                <a:solidFill>
                  <a:srgbClr val="FF0000"/>
                </a:solidFill>
              </a:rPr>
              <a:t>globale</a:t>
            </a:r>
            <a:r>
              <a:rPr lang="it-IT" sz="1200" dirty="0" smtClean="0">
                <a:solidFill>
                  <a:srgbClr val="FF0000"/>
                </a:solidFill>
              </a:rPr>
              <a:t> (deve rispondere a tutte le necessità di assistenza dei minori ) </a:t>
            </a:r>
            <a:br>
              <a:rPr lang="it-IT" sz="1200" dirty="0" smtClean="0">
                <a:solidFill>
                  <a:srgbClr val="FF0000"/>
                </a:solidFill>
              </a:rPr>
            </a:br>
            <a:r>
              <a:rPr lang="it-IT" sz="1200" dirty="0" smtClean="0">
                <a:solidFill>
                  <a:srgbClr val="FF0000"/>
                </a:solidFill>
              </a:rPr>
              <a:t>e </a:t>
            </a:r>
            <a:r>
              <a:rPr lang="it-IT" sz="1200" b="1" u="sng" dirty="0" smtClean="0">
                <a:solidFill>
                  <a:srgbClr val="FF0000"/>
                </a:solidFill>
              </a:rPr>
              <a:t>universale</a:t>
            </a:r>
            <a:r>
              <a:rPr lang="it-IT" sz="1200" dirty="0" smtClean="0">
                <a:solidFill>
                  <a:srgbClr val="FF0000"/>
                </a:solidFill>
              </a:rPr>
              <a:t> (rivolta a tutti i minori, senza distinzione alcuna)</a:t>
            </a:r>
            <a:r>
              <a:rPr lang="it-IT" sz="1200" dirty="0">
                <a:solidFill>
                  <a:srgbClr val="FF0000"/>
                </a:solidFill>
              </a:rPr>
              <a:t/>
            </a:r>
            <a:br>
              <a:rPr lang="it-IT" sz="1200" dirty="0">
                <a:solidFill>
                  <a:srgbClr val="FF0000"/>
                </a:solidFill>
              </a:rPr>
            </a:br>
            <a:r>
              <a:rPr lang="it-IT" sz="2400" dirty="0" smtClean="0">
                <a:solidFill>
                  <a:srgbClr val="FF0000"/>
                </a:solidFill>
              </a:rPr>
              <a:t/>
            </a:r>
            <a:br>
              <a:rPr lang="it-IT" sz="2400" dirty="0" smtClean="0">
                <a:solidFill>
                  <a:srgbClr val="FF0000"/>
                </a:solidFill>
              </a:rPr>
            </a:br>
            <a:endParaRPr lang="it-IT" sz="2400" dirty="0">
              <a:solidFill>
                <a:srgbClr val="FF0000"/>
              </a:solidFill>
            </a:endParaRPr>
          </a:p>
        </p:txBody>
      </p:sp>
      <p:sp>
        <p:nvSpPr>
          <p:cNvPr id="7" name="Rettangolo 6"/>
          <p:cNvSpPr/>
          <p:nvPr/>
        </p:nvSpPr>
        <p:spPr>
          <a:xfrm>
            <a:off x="1579638" y="2852935"/>
            <a:ext cx="6264696" cy="60610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smtClean="0"/>
              <a:t>MINORI A RISCHIO </a:t>
            </a:r>
            <a:endParaRPr lang="it-IT" sz="3600" dirty="0"/>
          </a:p>
        </p:txBody>
      </p:sp>
      <p:sp>
        <p:nvSpPr>
          <p:cNvPr id="17" name="Rettangolo 16"/>
          <p:cNvSpPr/>
          <p:nvPr/>
        </p:nvSpPr>
        <p:spPr>
          <a:xfrm>
            <a:off x="755576" y="4077072"/>
            <a:ext cx="7752206" cy="14487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dirty="0" smtClean="0"/>
              <a:t>L’ordinamento prevede un sistema di </a:t>
            </a:r>
            <a:r>
              <a:rPr lang="it-IT" sz="1600" u="sng" dirty="0" smtClean="0"/>
              <a:t>intervento di rete </a:t>
            </a:r>
            <a:r>
              <a:rPr lang="it-IT" sz="1600" dirty="0" smtClean="0"/>
              <a:t>di Servizi e Istituzioni allo scopo di realizzare l’obiettivo di «proteggere l’infanzia e la gioventù» fondato sulla cooperazione, nell’ambito delle rispettive autonomie, tra autorità amministrative e autorità giudiziarie  (Procura Minorile, Procura Ordinaria, Tribunale per i Minorenni, Tribunale Ordinario, Giudice Tutelare)</a:t>
            </a:r>
          </a:p>
        </p:txBody>
      </p:sp>
    </p:spTree>
    <p:extLst>
      <p:ext uri="{BB962C8B-B14F-4D97-AF65-F5344CB8AC3E}">
        <p14:creationId xmlns:p14="http://schemas.microsoft.com/office/powerpoint/2010/main" val="626637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498178"/>
          </a:xfrm>
          <a:ln w="28575">
            <a:solidFill>
              <a:schemeClr val="accent1"/>
            </a:solidFill>
          </a:ln>
        </p:spPr>
        <p:txBody>
          <a:bodyPr>
            <a:noAutofit/>
          </a:bodyPr>
          <a:lstStyle/>
          <a:p>
            <a:r>
              <a:rPr lang="it-IT" sz="3200" b="1" u="sng" dirty="0" smtClean="0"/>
              <a:t>ART. 600  bis I comma c.p. </a:t>
            </a:r>
            <a:r>
              <a:rPr lang="it-IT" sz="3200" dirty="0" smtClean="0"/>
              <a:t/>
            </a:r>
            <a:br>
              <a:rPr lang="it-IT" sz="3200" dirty="0" smtClean="0"/>
            </a:br>
            <a:r>
              <a:rPr lang="it-IT" sz="3200" dirty="0" smtClean="0"/>
              <a:t>- Prostituzione minorile -</a:t>
            </a:r>
            <a:endParaRPr lang="it-IT" sz="3200" dirty="0"/>
          </a:p>
        </p:txBody>
      </p:sp>
      <p:sp>
        <p:nvSpPr>
          <p:cNvPr id="3" name="Segnaposto contenuto 2"/>
          <p:cNvSpPr>
            <a:spLocks noGrp="1"/>
          </p:cNvSpPr>
          <p:nvPr>
            <p:ph idx="1"/>
          </p:nvPr>
        </p:nvSpPr>
        <p:spPr>
          <a:xfrm>
            <a:off x="467544" y="2636912"/>
            <a:ext cx="4186808" cy="3312368"/>
          </a:xfrm>
          <a:ln>
            <a:solidFill>
              <a:schemeClr val="accent1"/>
            </a:solidFill>
          </a:ln>
        </p:spPr>
        <p:txBody>
          <a:bodyPr>
            <a:normAutofit/>
          </a:bodyPr>
          <a:lstStyle/>
          <a:p>
            <a:pPr indent="342900">
              <a:buNone/>
            </a:pPr>
            <a:r>
              <a:rPr lang="it-IT" sz="1800" i="1" dirty="0">
                <a:solidFill>
                  <a:srgbClr val="FF0000"/>
                </a:solidFill>
              </a:rPr>
              <a:t>È punito con la reclusione da sei a dodici anni e con la multa da euro 15.000 a euro 150.000 chiunque:</a:t>
            </a:r>
          </a:p>
          <a:p>
            <a:pPr indent="342900">
              <a:buNone/>
            </a:pPr>
            <a:r>
              <a:rPr lang="it-IT" sz="1800" i="1" dirty="0">
                <a:solidFill>
                  <a:srgbClr val="FF0000"/>
                </a:solidFill>
              </a:rPr>
              <a:t>1</a:t>
            </a:r>
            <a:r>
              <a:rPr lang="it-IT" sz="1800" b="1" i="1" u="sng" dirty="0">
                <a:solidFill>
                  <a:srgbClr val="FF0000"/>
                </a:solidFill>
              </a:rPr>
              <a:t>) recluta </a:t>
            </a:r>
            <a:r>
              <a:rPr lang="it-IT" sz="1800" i="1" dirty="0">
                <a:solidFill>
                  <a:srgbClr val="FF0000"/>
                </a:solidFill>
              </a:rPr>
              <a:t>o </a:t>
            </a:r>
            <a:r>
              <a:rPr lang="it-IT" sz="1800" b="1" i="1" u="sng" dirty="0">
                <a:solidFill>
                  <a:srgbClr val="FF0000"/>
                </a:solidFill>
              </a:rPr>
              <a:t>induce</a:t>
            </a:r>
            <a:r>
              <a:rPr lang="it-IT" sz="1800" i="1" dirty="0">
                <a:solidFill>
                  <a:srgbClr val="FF0000"/>
                </a:solidFill>
              </a:rPr>
              <a:t> alla prostituzione una persona di età inferiore agli anni diciotto;</a:t>
            </a:r>
          </a:p>
          <a:p>
            <a:pPr indent="342900">
              <a:buNone/>
            </a:pPr>
            <a:r>
              <a:rPr lang="it-IT" sz="1800" i="1" dirty="0">
                <a:solidFill>
                  <a:srgbClr val="FF0000"/>
                </a:solidFill>
              </a:rPr>
              <a:t>2) </a:t>
            </a:r>
            <a:r>
              <a:rPr lang="it-IT" sz="1800" b="1" i="1" u="sng" dirty="0">
                <a:solidFill>
                  <a:srgbClr val="FF0000"/>
                </a:solidFill>
              </a:rPr>
              <a:t>favorisce</a:t>
            </a:r>
            <a:r>
              <a:rPr lang="it-IT" sz="1800" b="1" i="1" dirty="0">
                <a:solidFill>
                  <a:srgbClr val="FF0000"/>
                </a:solidFill>
              </a:rPr>
              <a:t>,</a:t>
            </a:r>
            <a:r>
              <a:rPr lang="it-IT" sz="1800" b="1" i="1" u="sng" dirty="0">
                <a:solidFill>
                  <a:srgbClr val="FF0000"/>
                </a:solidFill>
              </a:rPr>
              <a:t> sfrutta</a:t>
            </a:r>
            <a:r>
              <a:rPr lang="it-IT" sz="1800" i="1" dirty="0">
                <a:solidFill>
                  <a:srgbClr val="FF0000"/>
                </a:solidFill>
              </a:rPr>
              <a:t>, </a:t>
            </a:r>
            <a:r>
              <a:rPr lang="it-IT" sz="1800" b="1" i="1" u="sng" dirty="0">
                <a:solidFill>
                  <a:srgbClr val="FF0000"/>
                </a:solidFill>
              </a:rPr>
              <a:t>gestisce</a:t>
            </a:r>
            <a:r>
              <a:rPr lang="it-IT" sz="1800" i="1" dirty="0">
                <a:solidFill>
                  <a:srgbClr val="FF0000"/>
                </a:solidFill>
              </a:rPr>
              <a:t>, </a:t>
            </a:r>
            <a:r>
              <a:rPr lang="it-IT" sz="1800" b="1" i="1" u="sng" dirty="0">
                <a:solidFill>
                  <a:srgbClr val="FF0000"/>
                </a:solidFill>
              </a:rPr>
              <a:t>organizza</a:t>
            </a:r>
            <a:r>
              <a:rPr lang="it-IT" sz="1800" i="1" dirty="0">
                <a:solidFill>
                  <a:srgbClr val="FF0000"/>
                </a:solidFill>
              </a:rPr>
              <a:t> o </a:t>
            </a:r>
            <a:r>
              <a:rPr lang="it-IT" sz="1800" b="1" i="1" u="sng" dirty="0">
                <a:solidFill>
                  <a:srgbClr val="FF0000"/>
                </a:solidFill>
              </a:rPr>
              <a:t>controlla</a:t>
            </a:r>
            <a:r>
              <a:rPr lang="it-IT" sz="1800" i="1" dirty="0">
                <a:solidFill>
                  <a:srgbClr val="FF0000"/>
                </a:solidFill>
              </a:rPr>
              <a:t> la prostituzione di una persona di età inferiore agli anni diciotto, ovvero </a:t>
            </a:r>
            <a:r>
              <a:rPr lang="it-IT" sz="1800" b="1" i="1" u="sng" dirty="0">
                <a:solidFill>
                  <a:srgbClr val="FF0000"/>
                </a:solidFill>
              </a:rPr>
              <a:t>altrimenti ne trae profitto</a:t>
            </a:r>
            <a:r>
              <a:rPr lang="it-IT" sz="1800" b="1" i="1" u="sng" dirty="0" smtClean="0">
                <a:solidFill>
                  <a:srgbClr val="FF0000"/>
                </a:solidFill>
              </a:rPr>
              <a:t>.</a:t>
            </a:r>
          </a:p>
          <a:p>
            <a:endParaRPr lang="it-IT" dirty="0"/>
          </a:p>
        </p:txBody>
      </p:sp>
      <p:sp>
        <p:nvSpPr>
          <p:cNvPr id="4" name="Parentesi graffa chiusa 3"/>
          <p:cNvSpPr/>
          <p:nvPr/>
        </p:nvSpPr>
        <p:spPr>
          <a:xfrm>
            <a:off x="4644008" y="2564904"/>
            <a:ext cx="360040" cy="33843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 name="CasellaDiTesto 4"/>
          <p:cNvSpPr txBox="1"/>
          <p:nvPr/>
        </p:nvSpPr>
        <p:spPr>
          <a:xfrm>
            <a:off x="5076056" y="2636912"/>
            <a:ext cx="3672408" cy="954107"/>
          </a:xfrm>
          <a:prstGeom prst="rect">
            <a:avLst/>
          </a:prstGeom>
          <a:noFill/>
          <a:ln>
            <a:solidFill>
              <a:schemeClr val="accent1"/>
            </a:solidFill>
          </a:ln>
        </p:spPr>
        <p:txBody>
          <a:bodyPr wrap="square" rtlCol="0">
            <a:spAutoFit/>
          </a:bodyPr>
          <a:lstStyle/>
          <a:p>
            <a:pPr algn="just"/>
            <a:r>
              <a:rPr lang="it-IT" sz="1400" dirty="0" smtClean="0"/>
              <a:t>- </a:t>
            </a:r>
            <a:r>
              <a:rPr lang="it-IT" sz="1400" b="1" dirty="0" smtClean="0"/>
              <a:t>Reclutamento </a:t>
            </a:r>
            <a:r>
              <a:rPr lang="it-IT" sz="1400" dirty="0" smtClean="0"/>
              <a:t>: l’agente si attiva al fine di collocare  la vittima nella disponibilità del soggetto che intende trarre vantaggio dalle attività di meretricio. </a:t>
            </a:r>
            <a:endParaRPr lang="it-IT" sz="1400" dirty="0"/>
          </a:p>
        </p:txBody>
      </p:sp>
      <p:sp>
        <p:nvSpPr>
          <p:cNvPr id="6" name="CasellaDiTesto 5"/>
          <p:cNvSpPr txBox="1"/>
          <p:nvPr/>
        </p:nvSpPr>
        <p:spPr>
          <a:xfrm>
            <a:off x="5076056" y="3789040"/>
            <a:ext cx="3672408" cy="738664"/>
          </a:xfrm>
          <a:prstGeom prst="rect">
            <a:avLst/>
          </a:prstGeom>
          <a:noFill/>
          <a:ln>
            <a:solidFill>
              <a:schemeClr val="accent1"/>
            </a:solidFill>
          </a:ln>
        </p:spPr>
        <p:txBody>
          <a:bodyPr wrap="square" rtlCol="0">
            <a:spAutoFit/>
          </a:bodyPr>
          <a:lstStyle/>
          <a:p>
            <a:r>
              <a:rPr lang="it-IT" sz="1400" dirty="0"/>
              <a:t>-  </a:t>
            </a:r>
            <a:r>
              <a:rPr lang="it-IT" sz="1400" b="1" dirty="0"/>
              <a:t>Induzione </a:t>
            </a:r>
            <a:r>
              <a:rPr lang="it-IT" sz="1400" dirty="0"/>
              <a:t>: l’agente svolge al fine di far prostituire, </a:t>
            </a:r>
            <a:r>
              <a:rPr lang="it-IT" sz="1400" dirty="0" smtClean="0"/>
              <a:t>opera </a:t>
            </a:r>
            <a:r>
              <a:rPr lang="it-IT" sz="1400" dirty="0"/>
              <a:t>di persuasione o </a:t>
            </a:r>
            <a:r>
              <a:rPr lang="it-IT" sz="1400" dirty="0" smtClean="0"/>
              <a:t>rafforzamento </a:t>
            </a:r>
            <a:r>
              <a:rPr lang="it-IT" sz="1400" dirty="0"/>
              <a:t>di un iniziale proposito.</a:t>
            </a:r>
          </a:p>
        </p:txBody>
      </p:sp>
      <p:sp>
        <p:nvSpPr>
          <p:cNvPr id="7" name="CasellaDiTesto 6"/>
          <p:cNvSpPr txBox="1"/>
          <p:nvPr/>
        </p:nvSpPr>
        <p:spPr>
          <a:xfrm>
            <a:off x="5076056" y="4725144"/>
            <a:ext cx="3672408" cy="1231106"/>
          </a:xfrm>
          <a:prstGeom prst="rect">
            <a:avLst/>
          </a:prstGeom>
          <a:noFill/>
          <a:ln>
            <a:solidFill>
              <a:schemeClr val="accent1"/>
            </a:solidFill>
          </a:ln>
        </p:spPr>
        <p:txBody>
          <a:bodyPr wrap="square" rtlCol="0">
            <a:spAutoFit/>
          </a:bodyPr>
          <a:lstStyle/>
          <a:p>
            <a:pPr>
              <a:buFontTx/>
              <a:buChar char="-"/>
            </a:pPr>
            <a:r>
              <a:rPr lang="it-IT" sz="1400" dirty="0"/>
              <a:t>Condotte di chi favorisce – sfrutta ovvero </a:t>
            </a:r>
          </a:p>
          <a:p>
            <a:pPr>
              <a:buFont typeface="Arial" pitchFamily="34" charset="0"/>
              <a:buChar char="•"/>
            </a:pPr>
            <a:r>
              <a:rPr lang="it-IT" sz="1400" dirty="0"/>
              <a:t>Gestisce </a:t>
            </a:r>
          </a:p>
          <a:p>
            <a:pPr>
              <a:buFont typeface="Arial" pitchFamily="34" charset="0"/>
              <a:buChar char="•"/>
            </a:pPr>
            <a:r>
              <a:rPr lang="it-IT" sz="1400" dirty="0"/>
              <a:t>Organizza </a:t>
            </a:r>
          </a:p>
          <a:p>
            <a:pPr>
              <a:buFont typeface="Arial" pitchFamily="34" charset="0"/>
              <a:buChar char="•"/>
            </a:pPr>
            <a:r>
              <a:rPr lang="it-IT" sz="1400" dirty="0" smtClean="0"/>
              <a:t>Controlla</a:t>
            </a:r>
            <a:endParaRPr lang="it-IT" sz="1400" dirty="0"/>
          </a:p>
          <a:p>
            <a:pPr>
              <a:buFontTx/>
              <a:buChar char="-"/>
            </a:pPr>
            <a:endParaRPr lang="it-IT" dirty="0"/>
          </a:p>
        </p:txBody>
      </p:sp>
      <p:sp>
        <p:nvSpPr>
          <p:cNvPr id="8" name="Ritaglia singolo angolo rettangolo 7"/>
          <p:cNvSpPr/>
          <p:nvPr/>
        </p:nvSpPr>
        <p:spPr>
          <a:xfrm>
            <a:off x="7380312" y="980728"/>
            <a:ext cx="1296144" cy="792088"/>
          </a:xfrm>
          <a:prstGeom prst="snip1Rect">
            <a:avLst/>
          </a:prstGeom>
          <a:solidFill>
            <a:srgbClr val="F3F3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7452320" y="1124744"/>
            <a:ext cx="1224136" cy="584775"/>
          </a:xfrm>
          <a:prstGeom prst="rect">
            <a:avLst/>
          </a:prstGeom>
          <a:noFill/>
        </p:spPr>
        <p:txBody>
          <a:bodyPr wrap="square" rtlCol="0">
            <a:spAutoFit/>
          </a:bodyPr>
          <a:lstStyle/>
          <a:p>
            <a:r>
              <a:rPr lang="it-IT" sz="1600" dirty="0" smtClean="0"/>
              <a:t>Procedibilità d’ufficio</a:t>
            </a:r>
            <a:endParaRPr lang="it-IT" sz="1600" dirty="0"/>
          </a:p>
        </p:txBody>
      </p:sp>
      <p:sp>
        <p:nvSpPr>
          <p:cNvPr id="12" name="Segnaposto numero diapositiva 11"/>
          <p:cNvSpPr>
            <a:spLocks noGrp="1"/>
          </p:cNvSpPr>
          <p:nvPr>
            <p:ph type="sldNum" sz="quarter" idx="12"/>
          </p:nvPr>
        </p:nvSpPr>
        <p:spPr/>
        <p:txBody>
          <a:bodyPr/>
          <a:lstStyle/>
          <a:p>
            <a:fld id="{33384D12-A210-402C-B0DA-69DB124A0260}" type="slidenum">
              <a:rPr lang="it-IT" smtClean="0"/>
              <a:pPr/>
              <a:t>20</a:t>
            </a:fld>
            <a:endParaRPr lang="it-IT"/>
          </a:p>
        </p:txBody>
      </p:sp>
    </p:spTree>
    <p:extLst>
      <p:ext uri="{BB962C8B-B14F-4D97-AF65-F5344CB8AC3E}">
        <p14:creationId xmlns:p14="http://schemas.microsoft.com/office/powerpoint/2010/main" val="1974910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w="28575">
            <a:solidFill>
              <a:schemeClr val="accent1"/>
            </a:solidFill>
          </a:ln>
        </p:spPr>
        <p:txBody>
          <a:bodyPr>
            <a:normAutofit fontScale="90000"/>
          </a:bodyPr>
          <a:lstStyle/>
          <a:p>
            <a:r>
              <a:rPr lang="it-IT" sz="3200" b="1" u="sng" dirty="0" smtClean="0"/>
              <a:t>ART. 600  bis  II comma c.p. </a:t>
            </a:r>
            <a:r>
              <a:rPr lang="it-IT" sz="3200" dirty="0" smtClean="0"/>
              <a:t/>
            </a:r>
            <a:br>
              <a:rPr lang="it-IT" sz="3200" dirty="0" smtClean="0"/>
            </a:br>
            <a:r>
              <a:rPr lang="it-IT" sz="3200" dirty="0" smtClean="0"/>
              <a:t>                          - Prostituzione minorile -           </a:t>
            </a:r>
            <a:r>
              <a:rPr lang="it-IT" sz="1200" dirty="0" smtClean="0"/>
              <a:t>Procedibilità d’ufficio</a:t>
            </a:r>
            <a:endParaRPr lang="it-IT" sz="1200" dirty="0"/>
          </a:p>
        </p:txBody>
      </p:sp>
      <p:sp>
        <p:nvSpPr>
          <p:cNvPr id="3" name="Segnaposto contenuto 2"/>
          <p:cNvSpPr>
            <a:spLocks noGrp="1"/>
          </p:cNvSpPr>
          <p:nvPr>
            <p:ph idx="1"/>
          </p:nvPr>
        </p:nvSpPr>
        <p:spPr>
          <a:xfrm>
            <a:off x="395536" y="1556792"/>
            <a:ext cx="4258816" cy="2376264"/>
          </a:xfrm>
          <a:ln>
            <a:solidFill>
              <a:schemeClr val="accent1"/>
            </a:solidFill>
          </a:ln>
        </p:spPr>
        <p:txBody>
          <a:bodyPr>
            <a:normAutofit fontScale="55000" lnSpcReduction="20000"/>
          </a:bodyPr>
          <a:lstStyle/>
          <a:p>
            <a:pPr indent="342900">
              <a:buNone/>
            </a:pPr>
            <a:endParaRPr lang="it-IT" i="1" dirty="0" smtClean="0"/>
          </a:p>
          <a:p>
            <a:pPr indent="342900">
              <a:buNone/>
            </a:pPr>
            <a:r>
              <a:rPr lang="it-IT" i="1" dirty="0" smtClean="0">
                <a:solidFill>
                  <a:srgbClr val="FF0000"/>
                </a:solidFill>
              </a:rPr>
              <a:t>Salvo che il fatto costituisca più grave reato, chiunque compie atti sessuali </a:t>
            </a:r>
            <a:r>
              <a:rPr lang="it-IT" b="1" i="1" u="sng" dirty="0" smtClean="0">
                <a:solidFill>
                  <a:srgbClr val="FF0000"/>
                </a:solidFill>
              </a:rPr>
              <a:t>con un minore di età compresa tra i quattordici e i diciotto anni</a:t>
            </a:r>
            <a:r>
              <a:rPr lang="it-IT" i="1" dirty="0" smtClean="0">
                <a:solidFill>
                  <a:srgbClr val="FF0000"/>
                </a:solidFill>
              </a:rPr>
              <a:t>, in cambio di un corrispettivo in denaro o altra utilità, </a:t>
            </a:r>
            <a:r>
              <a:rPr lang="it-IT" i="1" u="sng" dirty="0" smtClean="0">
                <a:solidFill>
                  <a:srgbClr val="FF0000"/>
                </a:solidFill>
              </a:rPr>
              <a:t>anche solo promessi</a:t>
            </a:r>
            <a:r>
              <a:rPr lang="it-IT" i="1" dirty="0" smtClean="0">
                <a:solidFill>
                  <a:srgbClr val="FF0000"/>
                </a:solidFill>
              </a:rPr>
              <a:t>, è punito con la reclusione da uno a sei anni e con la multa da euro 1.500 a euro 6.000.</a:t>
            </a:r>
          </a:p>
          <a:p>
            <a:pPr>
              <a:buNone/>
            </a:pPr>
            <a:endParaRPr lang="it-IT" dirty="0"/>
          </a:p>
        </p:txBody>
      </p:sp>
      <p:sp>
        <p:nvSpPr>
          <p:cNvPr id="4" name="Parentesi graffa chiusa 3"/>
          <p:cNvSpPr/>
          <p:nvPr/>
        </p:nvSpPr>
        <p:spPr>
          <a:xfrm>
            <a:off x="4499992" y="1484784"/>
            <a:ext cx="720080" cy="25202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 name="CasellaDiTesto 4"/>
          <p:cNvSpPr txBox="1"/>
          <p:nvPr/>
        </p:nvSpPr>
        <p:spPr>
          <a:xfrm>
            <a:off x="5436096" y="2420888"/>
            <a:ext cx="3240360" cy="923330"/>
          </a:xfrm>
          <a:prstGeom prst="rect">
            <a:avLst/>
          </a:prstGeom>
          <a:noFill/>
          <a:ln>
            <a:solidFill>
              <a:schemeClr val="accent1"/>
            </a:solidFill>
          </a:ln>
        </p:spPr>
        <p:txBody>
          <a:bodyPr wrap="square" rtlCol="0">
            <a:spAutoFit/>
          </a:bodyPr>
          <a:lstStyle/>
          <a:p>
            <a:r>
              <a:rPr lang="it-IT" dirty="0" smtClean="0"/>
              <a:t>Punibilità del cliente del soggetto</a:t>
            </a:r>
            <a:r>
              <a:rPr lang="it-IT" u="sng" dirty="0" smtClean="0"/>
              <a:t> minorenne (tra i 14 e i 18 anni) che si prostituisce</a:t>
            </a:r>
            <a:endParaRPr lang="it-IT" u="sng" dirty="0"/>
          </a:p>
        </p:txBody>
      </p:sp>
      <p:sp>
        <p:nvSpPr>
          <p:cNvPr id="13" name="CasellaDiTesto 12"/>
          <p:cNvSpPr txBox="1"/>
          <p:nvPr/>
        </p:nvSpPr>
        <p:spPr>
          <a:xfrm>
            <a:off x="5076056" y="4149080"/>
            <a:ext cx="3672408" cy="2308324"/>
          </a:xfrm>
          <a:prstGeom prst="rect">
            <a:avLst/>
          </a:prstGeom>
          <a:noFill/>
          <a:ln>
            <a:solidFill>
              <a:schemeClr val="accent1"/>
            </a:solidFill>
          </a:ln>
        </p:spPr>
        <p:txBody>
          <a:bodyPr wrap="square" rtlCol="0">
            <a:spAutoFit/>
          </a:bodyPr>
          <a:lstStyle/>
          <a:p>
            <a:pPr marL="342900" indent="-342900">
              <a:buAutoNum type="alphaLcParenR"/>
            </a:pPr>
            <a:r>
              <a:rPr lang="it-IT" sz="1600" dirty="0" smtClean="0"/>
              <a:t>Anticipazione della tutela: c’è reato anche se il pagamento o altra utilità sono solo promesse (anche se poi non conseguiti).</a:t>
            </a:r>
          </a:p>
          <a:p>
            <a:pPr marL="342900" indent="-342900">
              <a:buAutoNum type="alphaLcParenR"/>
            </a:pPr>
            <a:r>
              <a:rPr lang="it-IT" sz="1600" dirty="0" smtClean="0"/>
              <a:t>Rilevanza penale del compimento di ATTI SESSUALI forniti anche in cambio della sola promessa del corrispettivo o </a:t>
            </a:r>
            <a:r>
              <a:rPr lang="it-IT" sz="1600" u="sng" dirty="0" smtClean="0"/>
              <a:t>di altra utilità </a:t>
            </a:r>
            <a:r>
              <a:rPr lang="it-IT" sz="1600" dirty="0" smtClean="0"/>
              <a:t>(non necessariamente deve avere natura economica! ) </a:t>
            </a:r>
            <a:endParaRPr lang="it-IT" sz="1600" dirty="0"/>
          </a:p>
        </p:txBody>
      </p:sp>
      <p:sp>
        <p:nvSpPr>
          <p:cNvPr id="10" name="Segnaposto numero diapositiva 9"/>
          <p:cNvSpPr>
            <a:spLocks noGrp="1"/>
          </p:cNvSpPr>
          <p:nvPr>
            <p:ph type="sldNum" sz="quarter" idx="12"/>
          </p:nvPr>
        </p:nvSpPr>
        <p:spPr/>
        <p:txBody>
          <a:bodyPr/>
          <a:lstStyle/>
          <a:p>
            <a:fld id="{33384D12-A210-402C-B0DA-69DB124A0260}" type="slidenum">
              <a:rPr lang="it-IT" smtClean="0"/>
              <a:pPr/>
              <a:t>21</a:t>
            </a:fld>
            <a:endParaRPr lang="it-IT"/>
          </a:p>
        </p:txBody>
      </p:sp>
    </p:spTree>
    <p:extLst>
      <p:ext uri="{BB962C8B-B14F-4D97-AF65-F5344CB8AC3E}">
        <p14:creationId xmlns:p14="http://schemas.microsoft.com/office/powerpoint/2010/main" val="22847592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w="28575">
            <a:solidFill>
              <a:schemeClr val="accent1"/>
            </a:solidFill>
          </a:ln>
        </p:spPr>
        <p:txBody>
          <a:bodyPr>
            <a:normAutofit fontScale="90000"/>
          </a:bodyPr>
          <a:lstStyle/>
          <a:p>
            <a:r>
              <a:rPr lang="it-IT" b="1" u="sng" dirty="0" smtClean="0"/>
              <a:t>ART. 600 </a:t>
            </a:r>
            <a:r>
              <a:rPr lang="it-IT" b="1" u="sng" dirty="0" err="1" smtClean="0"/>
              <a:t>ter</a:t>
            </a:r>
            <a:r>
              <a:rPr lang="it-IT" b="1" u="sng" dirty="0" smtClean="0"/>
              <a:t> c.p. </a:t>
            </a:r>
            <a:r>
              <a:rPr lang="it-IT" dirty="0" smtClean="0"/>
              <a:t/>
            </a:r>
            <a:br>
              <a:rPr lang="it-IT" dirty="0" smtClean="0"/>
            </a:br>
            <a:r>
              <a:rPr lang="it-IT" dirty="0" smtClean="0"/>
              <a:t>- Pornografia minorile - </a:t>
            </a:r>
            <a:endParaRPr lang="it-IT" dirty="0"/>
          </a:p>
        </p:txBody>
      </p:sp>
      <p:sp>
        <p:nvSpPr>
          <p:cNvPr id="40" name="CasellaDiTesto 39"/>
          <p:cNvSpPr txBox="1"/>
          <p:nvPr/>
        </p:nvSpPr>
        <p:spPr>
          <a:xfrm>
            <a:off x="467544" y="1772816"/>
            <a:ext cx="8208912" cy="584775"/>
          </a:xfrm>
          <a:prstGeom prst="rect">
            <a:avLst/>
          </a:prstGeom>
          <a:noFill/>
        </p:spPr>
        <p:txBody>
          <a:bodyPr wrap="square" rtlCol="0">
            <a:spAutoFit/>
          </a:bodyPr>
          <a:lstStyle/>
          <a:p>
            <a:pPr algn="ctr"/>
            <a:r>
              <a:rPr lang="it-IT" b="1" dirty="0" smtClean="0"/>
              <a:t>Definizione di pornografia minorile</a:t>
            </a:r>
            <a:r>
              <a:rPr lang="it-IT" dirty="0" smtClean="0"/>
              <a:t>:</a:t>
            </a:r>
          </a:p>
          <a:p>
            <a:pPr algn="ctr"/>
            <a:r>
              <a:rPr lang="it-IT" sz="1400" dirty="0"/>
              <a:t>(</a:t>
            </a:r>
            <a:r>
              <a:rPr lang="it-IT" sz="1400" dirty="0" smtClean="0"/>
              <a:t> Art. 600 ter, </a:t>
            </a:r>
            <a:r>
              <a:rPr lang="it-IT" sz="1400" u="sng" dirty="0" smtClean="0"/>
              <a:t>7°comma</a:t>
            </a:r>
            <a:r>
              <a:rPr lang="it-IT" sz="1400" dirty="0" smtClean="0"/>
              <a:t>, c.p.)</a:t>
            </a:r>
          </a:p>
        </p:txBody>
      </p:sp>
      <p:sp>
        <p:nvSpPr>
          <p:cNvPr id="45" name="Rettangolo 44"/>
          <p:cNvSpPr/>
          <p:nvPr/>
        </p:nvSpPr>
        <p:spPr>
          <a:xfrm>
            <a:off x="1547664" y="2492896"/>
            <a:ext cx="2286000" cy="2585323"/>
          </a:xfrm>
          <a:prstGeom prst="rect">
            <a:avLst/>
          </a:prstGeom>
          <a:ln>
            <a:solidFill>
              <a:schemeClr val="accent1"/>
            </a:solidFill>
          </a:ln>
        </p:spPr>
        <p:txBody>
          <a:bodyPr>
            <a:spAutoFit/>
          </a:bodyPr>
          <a:lstStyle/>
          <a:p>
            <a:pPr lvl="0">
              <a:buFontTx/>
              <a:buChar char="-"/>
            </a:pPr>
            <a:r>
              <a:rPr lang="it-IT" dirty="0" smtClean="0">
                <a:solidFill>
                  <a:prstClr val="black"/>
                </a:solidFill>
              </a:rPr>
              <a:t> rappresentazione, con </a:t>
            </a:r>
            <a:r>
              <a:rPr lang="it-IT" u="sng" dirty="0" smtClean="0">
                <a:solidFill>
                  <a:prstClr val="black"/>
                </a:solidFill>
              </a:rPr>
              <a:t>qualunque </a:t>
            </a:r>
            <a:r>
              <a:rPr lang="it-IT" dirty="0" smtClean="0">
                <a:solidFill>
                  <a:prstClr val="black"/>
                </a:solidFill>
              </a:rPr>
              <a:t>mezzo, di un minore di 18 anni coinvolto in attività sessuali, siano esse:</a:t>
            </a:r>
          </a:p>
          <a:p>
            <a:pPr lvl="0">
              <a:buFontTx/>
              <a:buChar char="-"/>
            </a:pPr>
            <a:r>
              <a:rPr lang="it-IT" dirty="0" smtClean="0">
                <a:solidFill>
                  <a:prstClr val="black"/>
                </a:solidFill>
              </a:rPr>
              <a:t> esplicite; </a:t>
            </a:r>
          </a:p>
          <a:p>
            <a:pPr lvl="0">
              <a:buFontTx/>
              <a:buChar char="-"/>
            </a:pPr>
            <a:r>
              <a:rPr lang="it-IT" dirty="0" smtClean="0">
                <a:solidFill>
                  <a:prstClr val="black"/>
                </a:solidFill>
              </a:rPr>
              <a:t> reali; </a:t>
            </a:r>
          </a:p>
          <a:p>
            <a:pPr lvl="0">
              <a:buFontTx/>
              <a:buChar char="-"/>
            </a:pPr>
            <a:r>
              <a:rPr lang="it-IT" dirty="0" smtClean="0">
                <a:solidFill>
                  <a:prstClr val="black"/>
                </a:solidFill>
              </a:rPr>
              <a:t> simulate. </a:t>
            </a:r>
          </a:p>
        </p:txBody>
      </p:sp>
      <p:sp>
        <p:nvSpPr>
          <p:cNvPr id="46" name="CasellaDiTesto 45"/>
          <p:cNvSpPr txBox="1"/>
          <p:nvPr/>
        </p:nvSpPr>
        <p:spPr>
          <a:xfrm>
            <a:off x="5580112" y="2492896"/>
            <a:ext cx="2304256" cy="1754326"/>
          </a:xfrm>
          <a:prstGeom prst="rect">
            <a:avLst/>
          </a:prstGeom>
          <a:noFill/>
          <a:ln>
            <a:solidFill>
              <a:schemeClr val="accent1"/>
            </a:solidFill>
          </a:ln>
        </p:spPr>
        <p:txBody>
          <a:bodyPr wrap="square" rtlCol="0">
            <a:spAutoFit/>
          </a:bodyPr>
          <a:lstStyle/>
          <a:p>
            <a:pPr marL="0" lvl="2"/>
            <a:r>
              <a:rPr lang="it-IT" dirty="0" smtClean="0"/>
              <a:t> - qualunque rappresentazione degli organi sessuali di un minore di 18 anni </a:t>
            </a:r>
            <a:r>
              <a:rPr lang="it-IT" b="1" dirty="0" smtClean="0"/>
              <a:t>per scopi sessuali</a:t>
            </a:r>
            <a:r>
              <a:rPr lang="it-IT" dirty="0" smtClean="0"/>
              <a:t>; </a:t>
            </a:r>
          </a:p>
          <a:p>
            <a:endParaRPr lang="it-IT" dirty="0"/>
          </a:p>
        </p:txBody>
      </p:sp>
      <p:sp>
        <p:nvSpPr>
          <p:cNvPr id="48" name="Freccia tridirezionale 47"/>
          <p:cNvSpPr/>
          <p:nvPr/>
        </p:nvSpPr>
        <p:spPr>
          <a:xfrm rot="10800000">
            <a:off x="3972671" y="2780928"/>
            <a:ext cx="1512168" cy="2376264"/>
          </a:xfrm>
          <a:prstGeom prst="leftRightUpArrow">
            <a:avLst>
              <a:gd name="adj1" fmla="val 0"/>
              <a:gd name="adj2" fmla="val 15741"/>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CasellaDiTesto 48"/>
          <p:cNvSpPr txBox="1"/>
          <p:nvPr/>
        </p:nvSpPr>
        <p:spPr>
          <a:xfrm>
            <a:off x="323528" y="5301208"/>
            <a:ext cx="8496944" cy="1415772"/>
          </a:xfrm>
          <a:prstGeom prst="rect">
            <a:avLst/>
          </a:prstGeom>
          <a:noFill/>
        </p:spPr>
        <p:txBody>
          <a:bodyPr wrap="square" rtlCol="0">
            <a:spAutoFit/>
          </a:bodyPr>
          <a:lstStyle/>
          <a:p>
            <a:pPr algn="ctr"/>
            <a:r>
              <a:rPr lang="it-IT" dirty="0" smtClean="0"/>
              <a:t>In entrambi i casi è necessaria la </a:t>
            </a:r>
            <a:r>
              <a:rPr lang="it-IT" b="1" u="sng" dirty="0" smtClean="0"/>
              <a:t>finalità sessuale</a:t>
            </a:r>
            <a:r>
              <a:rPr lang="it-IT" dirty="0" smtClean="0"/>
              <a:t>, ossia le immagini devono concretizzarsi in manifestazioni o sollecitazioni dell’istinto sessuale dei produttori o dei fruitor</a:t>
            </a:r>
          </a:p>
          <a:p>
            <a:pPr algn="ctr"/>
            <a:endParaRPr lang="it-IT" sz="1000" dirty="0" smtClean="0"/>
          </a:p>
          <a:p>
            <a:pPr algn="just"/>
            <a:r>
              <a:rPr lang="it-IT" sz="1000" dirty="0" smtClean="0"/>
              <a:t>L'art</a:t>
            </a:r>
            <a:r>
              <a:rPr lang="it-IT" sz="1000" dirty="0"/>
              <a:t>. 600 ter c.p. intende fissare per i minori una tutela anticipata della loro libertà sessuale, sanzionando, indipendentemente da finalità di lucro o di vantaggio, la "utilizzazione" dei minori stessi nella produzione di materiale pornografico, ma anche la mera induzione a partecipare ad esibizioni pornografiche</a:t>
            </a:r>
            <a:r>
              <a:rPr lang="it-IT" sz="1000" dirty="0" smtClean="0"/>
              <a:t>;</a:t>
            </a:r>
          </a:p>
          <a:p>
            <a:pPr algn="just"/>
            <a:r>
              <a:rPr lang="it-IT" sz="1000" dirty="0" smtClean="0"/>
              <a:t> </a:t>
            </a:r>
            <a:r>
              <a:rPr lang="it-IT" sz="1000" dirty="0"/>
              <a:t>infatti, </a:t>
            </a:r>
            <a:r>
              <a:rPr lang="it-IT" sz="1000" b="1" u="sng" dirty="0"/>
              <a:t>non assume alcun rilievo scriminante l'eventuale consenso del minore al fatto</a:t>
            </a:r>
            <a:r>
              <a:rPr lang="it-IT" sz="1000" dirty="0"/>
              <a:t>, considerando che esso proverebbe da persona immatura e che non ha la disponibilità di diritti inalienabili quali la libertà psicofisica</a:t>
            </a:r>
            <a:r>
              <a:rPr lang="it-IT" sz="1000" dirty="0" smtClean="0"/>
              <a:t>. (</a:t>
            </a:r>
            <a:r>
              <a:rPr lang="it-IT" sz="1000" dirty="0" err="1" smtClean="0"/>
              <a:t>Cass</a:t>
            </a:r>
            <a:r>
              <a:rPr lang="it-IT" sz="1000" dirty="0" smtClean="0"/>
              <a:t>. 16.4.2013, n. 39872) </a:t>
            </a:r>
            <a:endParaRPr lang="it-IT" sz="1000" dirty="0"/>
          </a:p>
        </p:txBody>
      </p:sp>
      <p:sp>
        <p:nvSpPr>
          <p:cNvPr id="8" name="Ritaglia singolo angolo rettangolo 7"/>
          <p:cNvSpPr/>
          <p:nvPr/>
        </p:nvSpPr>
        <p:spPr>
          <a:xfrm>
            <a:off x="7452320" y="692696"/>
            <a:ext cx="1224136" cy="720080"/>
          </a:xfrm>
          <a:prstGeom prst="snip1Rect">
            <a:avLst/>
          </a:prstGeom>
          <a:solidFill>
            <a:srgbClr val="F3F3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7452320" y="764704"/>
            <a:ext cx="1224136" cy="584775"/>
          </a:xfrm>
          <a:prstGeom prst="rect">
            <a:avLst/>
          </a:prstGeom>
          <a:noFill/>
        </p:spPr>
        <p:txBody>
          <a:bodyPr wrap="square" rtlCol="0">
            <a:spAutoFit/>
          </a:bodyPr>
          <a:lstStyle/>
          <a:p>
            <a:r>
              <a:rPr lang="it-IT" sz="1600" dirty="0" smtClean="0"/>
              <a:t>Procedibilità d’ufficio</a:t>
            </a:r>
            <a:endParaRPr lang="it-IT" sz="1600" dirty="0"/>
          </a:p>
        </p:txBody>
      </p:sp>
      <p:sp>
        <p:nvSpPr>
          <p:cNvPr id="12" name="Segnaposto numero diapositiva 11"/>
          <p:cNvSpPr>
            <a:spLocks noGrp="1"/>
          </p:cNvSpPr>
          <p:nvPr>
            <p:ph type="sldNum" sz="quarter" idx="12"/>
          </p:nvPr>
        </p:nvSpPr>
        <p:spPr/>
        <p:txBody>
          <a:bodyPr/>
          <a:lstStyle/>
          <a:p>
            <a:fld id="{33384D12-A210-402C-B0DA-69DB124A0260}" type="slidenum">
              <a:rPr lang="it-IT" smtClean="0"/>
              <a:pPr/>
              <a:t>22</a:t>
            </a:fld>
            <a:endParaRPr lang="it-IT"/>
          </a:p>
        </p:txBody>
      </p:sp>
    </p:spTree>
    <p:extLst>
      <p:ext uri="{BB962C8B-B14F-4D97-AF65-F5344CB8AC3E}">
        <p14:creationId xmlns:p14="http://schemas.microsoft.com/office/powerpoint/2010/main" val="41884312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w="28575">
            <a:solidFill>
              <a:schemeClr val="accent1"/>
            </a:solidFill>
          </a:ln>
        </p:spPr>
        <p:txBody>
          <a:bodyPr>
            <a:normAutofit fontScale="90000"/>
          </a:bodyPr>
          <a:lstStyle/>
          <a:p>
            <a:r>
              <a:rPr lang="it-IT" b="1" u="sng" dirty="0" smtClean="0"/>
              <a:t>ART. 600 </a:t>
            </a:r>
            <a:r>
              <a:rPr lang="it-IT" b="1" u="sng" dirty="0" err="1" smtClean="0"/>
              <a:t>ter</a:t>
            </a:r>
            <a:r>
              <a:rPr lang="it-IT" b="1" u="sng" dirty="0" smtClean="0"/>
              <a:t> I comma c.p. </a:t>
            </a:r>
            <a:r>
              <a:rPr lang="it-IT" dirty="0" smtClean="0"/>
              <a:t/>
            </a:r>
            <a:br>
              <a:rPr lang="it-IT" dirty="0" smtClean="0"/>
            </a:br>
            <a:r>
              <a:rPr lang="it-IT" dirty="0" smtClean="0"/>
              <a:t>- Pornografia minorile - </a:t>
            </a:r>
            <a:endParaRPr lang="it-IT" dirty="0"/>
          </a:p>
        </p:txBody>
      </p:sp>
      <p:sp>
        <p:nvSpPr>
          <p:cNvPr id="4" name="Segnaposto contenuto 2"/>
          <p:cNvSpPr>
            <a:spLocks noGrp="1"/>
          </p:cNvSpPr>
          <p:nvPr>
            <p:ph idx="1"/>
          </p:nvPr>
        </p:nvSpPr>
        <p:spPr>
          <a:xfrm>
            <a:off x="467544" y="1700808"/>
            <a:ext cx="6048672" cy="2376264"/>
          </a:xfrm>
          <a:ln>
            <a:solidFill>
              <a:schemeClr val="accent1"/>
            </a:solidFill>
          </a:ln>
        </p:spPr>
        <p:txBody>
          <a:bodyPr>
            <a:noAutofit/>
          </a:bodyPr>
          <a:lstStyle/>
          <a:p>
            <a:pPr indent="342900">
              <a:buNone/>
            </a:pPr>
            <a:r>
              <a:rPr lang="it-IT" sz="1800" i="1" dirty="0" smtClean="0">
                <a:solidFill>
                  <a:srgbClr val="FF0000"/>
                </a:solidFill>
              </a:rPr>
              <a:t>È punito con la reclusione da sei a dodici anni e con la multa da euro 24.000 a euro 240.000 chiunque:</a:t>
            </a:r>
            <a:br>
              <a:rPr lang="it-IT" sz="1800" i="1" dirty="0" smtClean="0">
                <a:solidFill>
                  <a:srgbClr val="FF0000"/>
                </a:solidFill>
              </a:rPr>
            </a:br>
            <a:r>
              <a:rPr lang="it-IT" sz="1800" i="1" dirty="0" smtClean="0">
                <a:solidFill>
                  <a:srgbClr val="FF0000"/>
                </a:solidFill>
              </a:rPr>
              <a:t>1) utilizzando minori di anni diciotto, realizza </a:t>
            </a:r>
            <a:r>
              <a:rPr lang="it-IT" sz="1800" b="1" i="1" u="sng" dirty="0" smtClean="0">
                <a:solidFill>
                  <a:srgbClr val="FF0000"/>
                </a:solidFill>
              </a:rPr>
              <a:t>esibizioni</a:t>
            </a:r>
            <a:r>
              <a:rPr lang="it-IT" sz="1800" b="1" i="1" dirty="0" smtClean="0">
                <a:solidFill>
                  <a:srgbClr val="FF0000"/>
                </a:solidFill>
              </a:rPr>
              <a:t> </a:t>
            </a:r>
            <a:r>
              <a:rPr lang="it-IT" sz="1800" i="1" dirty="0" smtClean="0">
                <a:solidFill>
                  <a:srgbClr val="FF0000"/>
                </a:solidFill>
              </a:rPr>
              <a:t>o</a:t>
            </a:r>
            <a:r>
              <a:rPr lang="it-IT" sz="1800" b="1" i="1" dirty="0" smtClean="0">
                <a:solidFill>
                  <a:srgbClr val="FF0000"/>
                </a:solidFill>
              </a:rPr>
              <a:t> </a:t>
            </a:r>
            <a:r>
              <a:rPr lang="it-IT" sz="1800" b="1" i="1" u="sng" dirty="0" smtClean="0">
                <a:solidFill>
                  <a:srgbClr val="FF0000"/>
                </a:solidFill>
              </a:rPr>
              <a:t>spettacoli</a:t>
            </a:r>
            <a:r>
              <a:rPr lang="it-IT" sz="1800" b="1" i="1" dirty="0" smtClean="0">
                <a:solidFill>
                  <a:srgbClr val="FF0000"/>
                </a:solidFill>
              </a:rPr>
              <a:t> </a:t>
            </a:r>
            <a:r>
              <a:rPr lang="it-IT" sz="1800" i="1" dirty="0" smtClean="0">
                <a:solidFill>
                  <a:srgbClr val="FF0000"/>
                </a:solidFill>
              </a:rPr>
              <a:t>pornografici ovvero </a:t>
            </a:r>
            <a:r>
              <a:rPr lang="it-IT" sz="1800" b="1" i="1" u="sng" dirty="0" smtClean="0">
                <a:solidFill>
                  <a:srgbClr val="FF0000"/>
                </a:solidFill>
              </a:rPr>
              <a:t>produce</a:t>
            </a:r>
            <a:r>
              <a:rPr lang="it-IT" sz="1800" i="1" dirty="0" smtClean="0">
                <a:solidFill>
                  <a:srgbClr val="FF0000"/>
                </a:solidFill>
              </a:rPr>
              <a:t> materiale pornografico;</a:t>
            </a:r>
            <a:br>
              <a:rPr lang="it-IT" sz="1800" i="1" dirty="0" smtClean="0">
                <a:solidFill>
                  <a:srgbClr val="FF0000"/>
                </a:solidFill>
              </a:rPr>
            </a:br>
            <a:r>
              <a:rPr lang="it-IT" sz="1800" i="1" dirty="0" smtClean="0">
                <a:solidFill>
                  <a:srgbClr val="FF0000"/>
                </a:solidFill>
              </a:rPr>
              <a:t>2) </a:t>
            </a:r>
            <a:r>
              <a:rPr lang="it-IT" sz="1800" b="1" i="1" u="sng" dirty="0" smtClean="0">
                <a:solidFill>
                  <a:srgbClr val="FF0000"/>
                </a:solidFill>
              </a:rPr>
              <a:t>recluta</a:t>
            </a:r>
            <a:r>
              <a:rPr lang="it-IT" sz="1800" i="1" dirty="0" smtClean="0">
                <a:solidFill>
                  <a:srgbClr val="FF0000"/>
                </a:solidFill>
              </a:rPr>
              <a:t> o </a:t>
            </a:r>
            <a:r>
              <a:rPr lang="it-IT" sz="1800" b="1" i="1" u="sng" dirty="0" smtClean="0">
                <a:solidFill>
                  <a:srgbClr val="FF0000"/>
                </a:solidFill>
              </a:rPr>
              <a:t>induce</a:t>
            </a:r>
            <a:r>
              <a:rPr lang="it-IT" sz="1800" i="1" dirty="0" smtClean="0">
                <a:solidFill>
                  <a:srgbClr val="FF0000"/>
                </a:solidFill>
              </a:rPr>
              <a:t> minori di anni diciotto a partecipare a esibizioni o spettacoli pornografici ovvero </a:t>
            </a:r>
            <a:r>
              <a:rPr lang="it-IT" sz="1800" b="1" i="1" u="sng" dirty="0" smtClean="0">
                <a:solidFill>
                  <a:srgbClr val="FF0000"/>
                </a:solidFill>
              </a:rPr>
              <a:t>dai suddetti spettacoli trae altrimenti profitto</a:t>
            </a:r>
            <a:r>
              <a:rPr lang="it-IT" sz="1800" i="1" dirty="0" smtClean="0">
                <a:solidFill>
                  <a:srgbClr val="FF0000"/>
                </a:solidFill>
              </a:rPr>
              <a:t>. </a:t>
            </a:r>
            <a:r>
              <a:rPr lang="it-IT" sz="1800" dirty="0" smtClean="0"/>
              <a:t/>
            </a:r>
            <a:br>
              <a:rPr lang="it-IT" sz="1800" dirty="0" smtClean="0"/>
            </a:br>
            <a:endParaRPr lang="it-IT" sz="1800" dirty="0"/>
          </a:p>
        </p:txBody>
      </p:sp>
      <p:sp>
        <p:nvSpPr>
          <p:cNvPr id="5" name="CasellaDiTesto 4"/>
          <p:cNvSpPr txBox="1"/>
          <p:nvPr/>
        </p:nvSpPr>
        <p:spPr>
          <a:xfrm>
            <a:off x="7164288" y="1556792"/>
            <a:ext cx="1584176" cy="830997"/>
          </a:xfrm>
          <a:prstGeom prst="rect">
            <a:avLst/>
          </a:prstGeom>
          <a:noFill/>
          <a:ln>
            <a:solidFill>
              <a:schemeClr val="accent1"/>
            </a:solidFill>
          </a:ln>
        </p:spPr>
        <p:txBody>
          <a:bodyPr wrap="square" rtlCol="0">
            <a:spAutoFit/>
          </a:bodyPr>
          <a:lstStyle/>
          <a:p>
            <a:pPr algn="just"/>
            <a:r>
              <a:rPr lang="it-IT" sz="1200" b="1" dirty="0" smtClean="0"/>
              <a:t>Esibizioni</a:t>
            </a:r>
            <a:r>
              <a:rPr lang="it-IT" sz="1200" dirty="0" smtClean="0"/>
              <a:t>: non rivolte ad un pubblico indistinto ma ad un soggetto determinato.   </a:t>
            </a:r>
            <a:endParaRPr lang="it-IT" sz="1200" dirty="0"/>
          </a:p>
        </p:txBody>
      </p:sp>
      <p:sp>
        <p:nvSpPr>
          <p:cNvPr id="6" name="CasellaDiTesto 5"/>
          <p:cNvSpPr txBox="1"/>
          <p:nvPr/>
        </p:nvSpPr>
        <p:spPr>
          <a:xfrm>
            <a:off x="7164288" y="2492896"/>
            <a:ext cx="1584176" cy="646331"/>
          </a:xfrm>
          <a:prstGeom prst="rect">
            <a:avLst/>
          </a:prstGeom>
          <a:noFill/>
          <a:ln>
            <a:solidFill>
              <a:schemeClr val="accent1"/>
            </a:solidFill>
          </a:ln>
        </p:spPr>
        <p:txBody>
          <a:bodyPr wrap="square" rtlCol="0">
            <a:spAutoFit/>
          </a:bodyPr>
          <a:lstStyle/>
          <a:p>
            <a:r>
              <a:rPr lang="it-IT" sz="1200" b="1" dirty="0" smtClean="0"/>
              <a:t>Spettacoli</a:t>
            </a:r>
            <a:r>
              <a:rPr lang="it-IT" sz="1200" dirty="0" smtClean="0"/>
              <a:t>: sono le esibizioni che avvengono in pubblico</a:t>
            </a:r>
            <a:endParaRPr lang="it-IT" sz="1200" dirty="0"/>
          </a:p>
        </p:txBody>
      </p:sp>
      <p:sp>
        <p:nvSpPr>
          <p:cNvPr id="7" name="CasellaDiTesto 6"/>
          <p:cNvSpPr txBox="1"/>
          <p:nvPr/>
        </p:nvSpPr>
        <p:spPr>
          <a:xfrm>
            <a:off x="467544" y="4293096"/>
            <a:ext cx="1728192" cy="1015663"/>
          </a:xfrm>
          <a:prstGeom prst="rect">
            <a:avLst/>
          </a:prstGeom>
          <a:noFill/>
          <a:ln>
            <a:solidFill>
              <a:schemeClr val="accent1"/>
            </a:solidFill>
          </a:ln>
        </p:spPr>
        <p:txBody>
          <a:bodyPr wrap="square" rtlCol="0">
            <a:spAutoFit/>
          </a:bodyPr>
          <a:lstStyle/>
          <a:p>
            <a:r>
              <a:rPr lang="it-IT" sz="1200" b="1" dirty="0" smtClean="0">
                <a:solidFill>
                  <a:srgbClr val="7030A0"/>
                </a:solidFill>
              </a:rPr>
              <a:t>Reclutamento</a:t>
            </a:r>
            <a:r>
              <a:rPr lang="it-IT" sz="1200" dirty="0" smtClean="0"/>
              <a:t> : l’agente si attiva al fine di collocare  la vittima nella disponibilità del soggetto</a:t>
            </a:r>
            <a:endParaRPr lang="it-IT" sz="1200" dirty="0"/>
          </a:p>
        </p:txBody>
      </p:sp>
      <p:sp>
        <p:nvSpPr>
          <p:cNvPr id="8" name="CasellaDiTesto 7"/>
          <p:cNvSpPr txBox="1"/>
          <p:nvPr/>
        </p:nvSpPr>
        <p:spPr>
          <a:xfrm>
            <a:off x="2339752" y="4366845"/>
            <a:ext cx="1728192" cy="1015663"/>
          </a:xfrm>
          <a:prstGeom prst="rect">
            <a:avLst/>
          </a:prstGeom>
          <a:noFill/>
          <a:ln>
            <a:solidFill>
              <a:schemeClr val="accent1"/>
            </a:solidFill>
          </a:ln>
        </p:spPr>
        <p:txBody>
          <a:bodyPr wrap="square" rtlCol="0">
            <a:spAutoFit/>
          </a:bodyPr>
          <a:lstStyle/>
          <a:p>
            <a:r>
              <a:rPr lang="it-IT" sz="1200" b="1" dirty="0" smtClean="0">
                <a:solidFill>
                  <a:srgbClr val="002060"/>
                </a:solidFill>
              </a:rPr>
              <a:t>Induzione</a:t>
            </a:r>
            <a:r>
              <a:rPr lang="it-IT" sz="1200" dirty="0" smtClean="0"/>
              <a:t> : l’agente svolge opera di persuasione o rafforzamento di un iniziale proposito.</a:t>
            </a:r>
            <a:endParaRPr lang="it-IT" sz="1200" dirty="0"/>
          </a:p>
        </p:txBody>
      </p:sp>
      <p:cxnSp>
        <p:nvCxnSpPr>
          <p:cNvPr id="9" name="Forma 14"/>
          <p:cNvCxnSpPr/>
          <p:nvPr/>
        </p:nvCxnSpPr>
        <p:spPr>
          <a:xfrm>
            <a:off x="6516216" y="2204864"/>
            <a:ext cx="648072" cy="57606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ttore 2 11"/>
          <p:cNvCxnSpPr/>
          <p:nvPr/>
        </p:nvCxnSpPr>
        <p:spPr>
          <a:xfrm>
            <a:off x="6876256" y="2276872"/>
            <a:ext cx="2880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ttore 2 14"/>
          <p:cNvCxnSpPr/>
          <p:nvPr/>
        </p:nvCxnSpPr>
        <p:spPr>
          <a:xfrm>
            <a:off x="1331640" y="3429000"/>
            <a:ext cx="0"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a:off x="2555776" y="3429000"/>
            <a:ext cx="0"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ttore 4 13"/>
          <p:cNvCxnSpPr/>
          <p:nvPr/>
        </p:nvCxnSpPr>
        <p:spPr>
          <a:xfrm rot="16200000" flipH="1">
            <a:off x="3383868" y="3825044"/>
            <a:ext cx="2592288" cy="79208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CasellaDiTesto 15"/>
          <p:cNvSpPr txBox="1"/>
          <p:nvPr/>
        </p:nvSpPr>
        <p:spPr>
          <a:xfrm>
            <a:off x="539552" y="5503781"/>
            <a:ext cx="7848872" cy="1846659"/>
          </a:xfrm>
          <a:prstGeom prst="rect">
            <a:avLst/>
          </a:prstGeom>
          <a:noFill/>
          <a:ln>
            <a:noFill/>
          </a:ln>
        </p:spPr>
        <p:txBody>
          <a:bodyPr wrap="square" rtlCol="0">
            <a:spAutoFit/>
          </a:bodyPr>
          <a:lstStyle/>
          <a:p>
            <a:r>
              <a:rPr lang="it-IT" sz="1400" b="1" dirty="0" smtClean="0"/>
              <a:t>Produce</a:t>
            </a:r>
            <a:r>
              <a:rPr lang="it-IT" sz="1400" dirty="0" smtClean="0"/>
              <a:t>: è punito chi </a:t>
            </a:r>
            <a:r>
              <a:rPr lang="it-IT" sz="1400" u="sng" dirty="0" smtClean="0"/>
              <a:t>sfrutta</a:t>
            </a:r>
            <a:r>
              <a:rPr lang="it-IT" sz="1400" dirty="0" smtClean="0"/>
              <a:t> un minore per </a:t>
            </a:r>
            <a:r>
              <a:rPr lang="it-IT" sz="1400" u="sng" dirty="0" smtClean="0"/>
              <a:t>produrre </a:t>
            </a:r>
            <a:r>
              <a:rPr lang="it-IT" sz="1400" dirty="0" smtClean="0"/>
              <a:t>materiale pornografico, anche senza scopo di lucro, solo quando sussiste  il concreto </a:t>
            </a:r>
            <a:r>
              <a:rPr lang="it-IT" sz="1400" u="sng" dirty="0" smtClean="0"/>
              <a:t>pericolo</a:t>
            </a:r>
            <a:r>
              <a:rPr lang="it-IT" sz="1400" dirty="0" smtClean="0"/>
              <a:t> di una successiva diffusione all’esterno.</a:t>
            </a:r>
          </a:p>
          <a:p>
            <a:r>
              <a:rPr lang="it-IT" sz="1400" dirty="0" smtClean="0"/>
              <a:t> </a:t>
            </a:r>
          </a:p>
          <a:p>
            <a:endParaRPr lang="it-IT" dirty="0" smtClean="0"/>
          </a:p>
          <a:p>
            <a:endParaRPr lang="it-IT" dirty="0" smtClean="0"/>
          </a:p>
          <a:p>
            <a:endParaRPr lang="it-IT" dirty="0" smtClean="0"/>
          </a:p>
          <a:p>
            <a:endParaRPr lang="it-IT" dirty="0"/>
          </a:p>
        </p:txBody>
      </p:sp>
      <p:sp>
        <p:nvSpPr>
          <p:cNvPr id="28" name="CasellaDiTesto 27"/>
          <p:cNvSpPr txBox="1"/>
          <p:nvPr/>
        </p:nvSpPr>
        <p:spPr>
          <a:xfrm>
            <a:off x="6804248" y="3573016"/>
            <a:ext cx="1944216" cy="1754326"/>
          </a:xfrm>
          <a:prstGeom prst="rect">
            <a:avLst/>
          </a:prstGeom>
          <a:noFill/>
          <a:ln>
            <a:solidFill>
              <a:schemeClr val="accent1"/>
            </a:solidFill>
          </a:ln>
        </p:spPr>
        <p:txBody>
          <a:bodyPr wrap="square" rtlCol="0">
            <a:spAutoFit/>
          </a:bodyPr>
          <a:lstStyle/>
          <a:p>
            <a:pPr algn="just"/>
            <a:r>
              <a:rPr lang="it-IT" sz="1200" b="1" dirty="0" smtClean="0"/>
              <a:t>Sfruttare</a:t>
            </a:r>
            <a:r>
              <a:rPr lang="it-IT" sz="1200" dirty="0" smtClean="0"/>
              <a:t> i minori significa </a:t>
            </a:r>
            <a:r>
              <a:rPr lang="it-IT" sz="1200" u="sng" dirty="0" smtClean="0"/>
              <a:t>utilizzarli a qualsiasi fine </a:t>
            </a:r>
            <a:r>
              <a:rPr lang="it-IT" sz="1200" dirty="0" smtClean="0"/>
              <a:t>(non necessariamente di lucro), impiegandoli come mezzo, anziché rispettarli come fine e come valore in sé, offendendo la loro personalità, soprattutto sotto l’aspetto sessuale. </a:t>
            </a:r>
            <a:endParaRPr lang="it-IT" sz="1200" dirty="0"/>
          </a:p>
        </p:txBody>
      </p:sp>
      <p:cxnSp>
        <p:nvCxnSpPr>
          <p:cNvPr id="30" name="Connettore 2 29"/>
          <p:cNvCxnSpPr/>
          <p:nvPr/>
        </p:nvCxnSpPr>
        <p:spPr>
          <a:xfrm flipV="1">
            <a:off x="6084168" y="5013176"/>
            <a:ext cx="72008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Rettangolo 32"/>
          <p:cNvSpPr/>
          <p:nvPr/>
        </p:nvSpPr>
        <p:spPr>
          <a:xfrm>
            <a:off x="539552" y="6211669"/>
            <a:ext cx="7776864" cy="430887"/>
          </a:xfrm>
          <a:prstGeom prst="rect">
            <a:avLst/>
          </a:prstGeom>
        </p:spPr>
        <p:txBody>
          <a:bodyPr wrap="square">
            <a:spAutoFit/>
          </a:bodyPr>
          <a:lstStyle/>
          <a:p>
            <a:pPr lvl="0"/>
            <a:r>
              <a:rPr lang="it-IT" sz="1100" dirty="0" err="1" smtClean="0">
                <a:solidFill>
                  <a:prstClr val="black"/>
                </a:solidFill>
              </a:rPr>
              <a:t>Cass</a:t>
            </a:r>
            <a:r>
              <a:rPr lang="it-IT" sz="1100" dirty="0" smtClean="0">
                <a:solidFill>
                  <a:prstClr val="black"/>
                </a:solidFill>
              </a:rPr>
              <a:t>. S.U. 31.5.2000 n. 13 </a:t>
            </a:r>
          </a:p>
          <a:p>
            <a:pPr lvl="0"/>
            <a:r>
              <a:rPr lang="it-IT" sz="1100" dirty="0" err="1" smtClean="0">
                <a:solidFill>
                  <a:prstClr val="black"/>
                </a:solidFill>
              </a:rPr>
              <a:t>Cass</a:t>
            </a:r>
            <a:r>
              <a:rPr lang="it-IT" sz="1100" dirty="0" smtClean="0">
                <a:solidFill>
                  <a:prstClr val="black"/>
                </a:solidFill>
              </a:rPr>
              <a:t>. 21.11.2012 n. 47239</a:t>
            </a:r>
            <a:endParaRPr lang="it-IT" sz="1100" dirty="0">
              <a:solidFill>
                <a:prstClr val="black"/>
              </a:solidFill>
            </a:endParaRPr>
          </a:p>
        </p:txBody>
      </p:sp>
      <p:sp>
        <p:nvSpPr>
          <p:cNvPr id="20" name="Segnaposto numero diapositiva 19"/>
          <p:cNvSpPr>
            <a:spLocks noGrp="1"/>
          </p:cNvSpPr>
          <p:nvPr>
            <p:ph type="sldNum" sz="quarter" idx="12"/>
          </p:nvPr>
        </p:nvSpPr>
        <p:spPr/>
        <p:txBody>
          <a:bodyPr/>
          <a:lstStyle/>
          <a:p>
            <a:fld id="{33384D12-A210-402C-B0DA-69DB124A0260}" type="slidenum">
              <a:rPr lang="it-IT" smtClean="0"/>
              <a:pPr/>
              <a:t>23</a:t>
            </a:fld>
            <a:endParaRPr lang="it-IT"/>
          </a:p>
        </p:txBody>
      </p:sp>
    </p:spTree>
    <p:extLst>
      <p:ext uri="{BB962C8B-B14F-4D97-AF65-F5344CB8AC3E}">
        <p14:creationId xmlns:p14="http://schemas.microsoft.com/office/powerpoint/2010/main" val="22970038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w="28575">
            <a:solidFill>
              <a:schemeClr val="accent1"/>
            </a:solidFill>
          </a:ln>
        </p:spPr>
        <p:txBody>
          <a:bodyPr>
            <a:normAutofit fontScale="90000"/>
          </a:bodyPr>
          <a:lstStyle/>
          <a:p>
            <a:r>
              <a:rPr lang="it-IT" b="1" u="sng" dirty="0" smtClean="0"/>
              <a:t>ART. 600 </a:t>
            </a:r>
            <a:r>
              <a:rPr lang="it-IT" b="1" u="sng" dirty="0" err="1" smtClean="0"/>
              <a:t>ter</a:t>
            </a:r>
            <a:r>
              <a:rPr lang="it-IT" b="1" u="sng" dirty="0" smtClean="0"/>
              <a:t> II comma c.p. </a:t>
            </a:r>
            <a:r>
              <a:rPr lang="it-IT" dirty="0" smtClean="0"/>
              <a:t/>
            </a:r>
            <a:br>
              <a:rPr lang="it-IT" dirty="0" smtClean="0"/>
            </a:br>
            <a:r>
              <a:rPr lang="it-IT" dirty="0" smtClean="0"/>
              <a:t>- Pornografia minorile - </a:t>
            </a:r>
            <a:endParaRPr lang="it-IT" dirty="0"/>
          </a:p>
        </p:txBody>
      </p:sp>
      <p:sp>
        <p:nvSpPr>
          <p:cNvPr id="3" name="Segnaposto contenuto 2"/>
          <p:cNvSpPr>
            <a:spLocks noGrp="1"/>
          </p:cNvSpPr>
          <p:nvPr>
            <p:ph idx="1"/>
          </p:nvPr>
        </p:nvSpPr>
        <p:spPr>
          <a:xfrm>
            <a:off x="467544" y="2780928"/>
            <a:ext cx="4906888" cy="1900808"/>
          </a:xfrm>
          <a:ln>
            <a:solidFill>
              <a:schemeClr val="accent1"/>
            </a:solidFill>
          </a:ln>
        </p:spPr>
        <p:txBody>
          <a:bodyPr>
            <a:noAutofit/>
          </a:bodyPr>
          <a:lstStyle/>
          <a:p>
            <a:pPr marL="360000" indent="342900" algn="just">
              <a:buNone/>
            </a:pPr>
            <a:r>
              <a:rPr lang="it-IT" sz="2400" dirty="0" smtClean="0"/>
              <a:t>       </a:t>
            </a:r>
            <a:r>
              <a:rPr lang="it-IT" sz="2000" i="1" dirty="0" smtClean="0">
                <a:solidFill>
                  <a:srgbClr val="FF0000"/>
                </a:solidFill>
              </a:rPr>
              <a:t>Alla stessa </a:t>
            </a:r>
            <a:r>
              <a:rPr lang="it-IT" sz="2000" i="1" dirty="0">
                <a:solidFill>
                  <a:srgbClr val="FF0000"/>
                </a:solidFill>
              </a:rPr>
              <a:t>pena (reclusione da sei a dodici anni e con la multa da euro 24.000 a euro </a:t>
            </a:r>
            <a:r>
              <a:rPr lang="it-IT" sz="2000" i="1" dirty="0" smtClean="0">
                <a:solidFill>
                  <a:srgbClr val="FF0000"/>
                </a:solidFill>
              </a:rPr>
              <a:t>240.000) soggiace chi fa </a:t>
            </a:r>
            <a:r>
              <a:rPr lang="it-IT" sz="2000" b="1" i="1" u="sng" dirty="0" smtClean="0">
                <a:solidFill>
                  <a:srgbClr val="FF0000"/>
                </a:solidFill>
              </a:rPr>
              <a:t>commercio</a:t>
            </a:r>
            <a:r>
              <a:rPr lang="it-IT" sz="2000" i="1" dirty="0" smtClean="0">
                <a:solidFill>
                  <a:srgbClr val="FF0000"/>
                </a:solidFill>
              </a:rPr>
              <a:t> del materiale pornografico di cui al primo comma</a:t>
            </a:r>
            <a:r>
              <a:rPr lang="it-IT" sz="2400" i="1" dirty="0" smtClean="0">
                <a:solidFill>
                  <a:srgbClr val="FF0000"/>
                </a:solidFill>
              </a:rPr>
              <a:t>.</a:t>
            </a:r>
            <a:r>
              <a:rPr lang="it-IT" sz="2400" dirty="0" smtClean="0">
                <a:solidFill>
                  <a:srgbClr val="FF0000"/>
                </a:solidFill>
              </a:rPr>
              <a:t/>
            </a:r>
            <a:br>
              <a:rPr lang="it-IT" sz="2400" dirty="0" smtClean="0">
                <a:solidFill>
                  <a:srgbClr val="FF0000"/>
                </a:solidFill>
              </a:rPr>
            </a:br>
            <a:r>
              <a:rPr lang="it-IT" sz="2000" dirty="0" smtClean="0">
                <a:solidFill>
                  <a:srgbClr val="FF0000"/>
                </a:solidFill>
              </a:rPr>
              <a:t>	</a:t>
            </a:r>
            <a:br>
              <a:rPr lang="it-IT" sz="2000" dirty="0" smtClean="0">
                <a:solidFill>
                  <a:srgbClr val="FF0000"/>
                </a:solidFill>
              </a:rPr>
            </a:br>
            <a:r>
              <a:rPr lang="it-IT" sz="2000" dirty="0" smtClean="0">
                <a:solidFill>
                  <a:srgbClr val="FF0000"/>
                </a:solidFill>
              </a:rPr>
              <a:t>		</a:t>
            </a:r>
            <a:endParaRPr lang="it-IT" sz="2000" dirty="0">
              <a:solidFill>
                <a:srgbClr val="FF0000"/>
              </a:solidFill>
            </a:endParaRPr>
          </a:p>
        </p:txBody>
      </p:sp>
      <p:cxnSp>
        <p:nvCxnSpPr>
          <p:cNvPr id="5" name="Connettore 2 4"/>
          <p:cNvCxnSpPr/>
          <p:nvPr/>
        </p:nvCxnSpPr>
        <p:spPr>
          <a:xfrm>
            <a:off x="5364088" y="4221088"/>
            <a:ext cx="36004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CasellaDiTesto 5"/>
          <p:cNvSpPr txBox="1"/>
          <p:nvPr/>
        </p:nvSpPr>
        <p:spPr>
          <a:xfrm>
            <a:off x="5724128" y="3861048"/>
            <a:ext cx="2880320" cy="1815882"/>
          </a:xfrm>
          <a:prstGeom prst="rect">
            <a:avLst/>
          </a:prstGeom>
          <a:noFill/>
          <a:ln>
            <a:solidFill>
              <a:schemeClr val="accent1"/>
            </a:solidFill>
          </a:ln>
        </p:spPr>
        <p:txBody>
          <a:bodyPr wrap="square" rtlCol="0">
            <a:spAutoFit/>
          </a:bodyPr>
          <a:lstStyle/>
          <a:p>
            <a:pPr algn="just"/>
            <a:r>
              <a:rPr lang="it-IT" sz="1400" dirty="0" err="1" smtClean="0"/>
              <a:t>II°</a:t>
            </a:r>
            <a:r>
              <a:rPr lang="it-IT" sz="1400" dirty="0" smtClean="0"/>
              <a:t> </a:t>
            </a:r>
            <a:r>
              <a:rPr lang="it-IT" sz="1400" dirty="0" err="1" smtClean="0"/>
              <a:t>co</a:t>
            </a:r>
            <a:r>
              <a:rPr lang="it-IT" sz="1400" dirty="0" smtClean="0"/>
              <a:t>. : il </a:t>
            </a:r>
            <a:r>
              <a:rPr lang="it-IT" sz="1400" b="1" dirty="0" smtClean="0"/>
              <a:t>commercio</a:t>
            </a:r>
            <a:r>
              <a:rPr lang="it-IT" sz="1400" dirty="0" smtClean="0"/>
              <a:t> di materiale pornografico inerente i minori richiede la predisposizione di un’attività di impresa, con adeguati strumenti di distribuzione, nella prospettiva di un offerta del prodotto destinata a durare nel tempo.  </a:t>
            </a:r>
          </a:p>
        </p:txBody>
      </p:sp>
      <p:sp>
        <p:nvSpPr>
          <p:cNvPr id="9" name="Segnaposto numero diapositiva 8"/>
          <p:cNvSpPr>
            <a:spLocks noGrp="1"/>
          </p:cNvSpPr>
          <p:nvPr>
            <p:ph type="sldNum" sz="quarter" idx="12"/>
          </p:nvPr>
        </p:nvSpPr>
        <p:spPr/>
        <p:txBody>
          <a:bodyPr/>
          <a:lstStyle/>
          <a:p>
            <a:fld id="{33384D12-A210-402C-B0DA-69DB124A0260}" type="slidenum">
              <a:rPr lang="it-IT" smtClean="0"/>
              <a:pPr/>
              <a:t>24</a:t>
            </a:fld>
            <a:endParaRPr lang="it-IT"/>
          </a:p>
        </p:txBody>
      </p:sp>
    </p:spTree>
    <p:extLst>
      <p:ext uri="{BB962C8B-B14F-4D97-AF65-F5344CB8AC3E}">
        <p14:creationId xmlns:p14="http://schemas.microsoft.com/office/powerpoint/2010/main" val="27734833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w="28575">
            <a:solidFill>
              <a:schemeClr val="accent1"/>
            </a:solidFill>
          </a:ln>
        </p:spPr>
        <p:txBody>
          <a:bodyPr>
            <a:normAutofit fontScale="90000"/>
          </a:bodyPr>
          <a:lstStyle/>
          <a:p>
            <a:r>
              <a:rPr lang="it-IT" b="1" u="sng" dirty="0" smtClean="0"/>
              <a:t>ART. 600 </a:t>
            </a:r>
            <a:r>
              <a:rPr lang="it-IT" b="1" u="sng" dirty="0" err="1" smtClean="0"/>
              <a:t>ter</a:t>
            </a:r>
            <a:r>
              <a:rPr lang="it-IT" b="1" u="sng" dirty="0" smtClean="0"/>
              <a:t> III comma c.p. </a:t>
            </a:r>
            <a:r>
              <a:rPr lang="it-IT" dirty="0" smtClean="0"/>
              <a:t/>
            </a:r>
            <a:br>
              <a:rPr lang="it-IT" dirty="0" smtClean="0"/>
            </a:br>
            <a:r>
              <a:rPr lang="it-IT" dirty="0" smtClean="0"/>
              <a:t>- Pornografia minorile - </a:t>
            </a:r>
            <a:endParaRPr lang="it-IT" dirty="0"/>
          </a:p>
        </p:txBody>
      </p:sp>
      <p:sp>
        <p:nvSpPr>
          <p:cNvPr id="3" name="Segnaposto contenuto 2"/>
          <p:cNvSpPr>
            <a:spLocks noGrp="1"/>
          </p:cNvSpPr>
          <p:nvPr>
            <p:ph idx="1"/>
          </p:nvPr>
        </p:nvSpPr>
        <p:spPr>
          <a:xfrm>
            <a:off x="611560" y="1556792"/>
            <a:ext cx="4042792" cy="3845023"/>
          </a:xfrm>
          <a:ln>
            <a:solidFill>
              <a:schemeClr val="accent1"/>
            </a:solidFill>
          </a:ln>
        </p:spPr>
        <p:txBody>
          <a:bodyPr>
            <a:normAutofit fontScale="62500" lnSpcReduction="20000"/>
          </a:bodyPr>
          <a:lstStyle/>
          <a:p>
            <a:pPr indent="342900" algn="just">
              <a:buNone/>
            </a:pPr>
            <a:r>
              <a:rPr lang="it-IT" i="1" dirty="0" smtClean="0">
                <a:solidFill>
                  <a:srgbClr val="FF0000"/>
                </a:solidFill>
              </a:rPr>
              <a:t>Chiunque, al di fuori delle ipotesi di cui al primo e al secondo comma, con qualsiasi mezzo, anche per via telematica, </a:t>
            </a:r>
            <a:r>
              <a:rPr lang="it-IT" b="1" i="1" u="sng" dirty="0" smtClean="0">
                <a:solidFill>
                  <a:srgbClr val="FF0000"/>
                </a:solidFill>
              </a:rPr>
              <a:t>distribuisce</a:t>
            </a:r>
            <a:r>
              <a:rPr lang="it-IT" i="1" dirty="0" smtClean="0">
                <a:solidFill>
                  <a:srgbClr val="FF0000"/>
                </a:solidFill>
              </a:rPr>
              <a:t>, </a:t>
            </a:r>
            <a:r>
              <a:rPr lang="it-IT" b="1" i="1" u="sng" dirty="0" smtClean="0">
                <a:solidFill>
                  <a:srgbClr val="FF0000"/>
                </a:solidFill>
              </a:rPr>
              <a:t>divulga</a:t>
            </a:r>
            <a:r>
              <a:rPr lang="it-IT" i="1" dirty="0" smtClean="0">
                <a:solidFill>
                  <a:srgbClr val="FF0000"/>
                </a:solidFill>
              </a:rPr>
              <a:t>, </a:t>
            </a:r>
            <a:r>
              <a:rPr lang="it-IT" b="1" i="1" dirty="0" smtClean="0">
                <a:solidFill>
                  <a:srgbClr val="FF0000"/>
                </a:solidFill>
              </a:rPr>
              <a:t>diffonde</a:t>
            </a:r>
            <a:r>
              <a:rPr lang="it-IT" i="1" dirty="0" smtClean="0">
                <a:solidFill>
                  <a:srgbClr val="FF0000"/>
                </a:solidFill>
              </a:rPr>
              <a:t> o </a:t>
            </a:r>
            <a:r>
              <a:rPr lang="it-IT" b="1" i="1" u="sng" dirty="0" smtClean="0">
                <a:solidFill>
                  <a:srgbClr val="FF0000"/>
                </a:solidFill>
              </a:rPr>
              <a:t>pubblicizza</a:t>
            </a:r>
            <a:r>
              <a:rPr lang="it-IT" i="1" dirty="0" smtClean="0">
                <a:solidFill>
                  <a:srgbClr val="FF0000"/>
                </a:solidFill>
              </a:rPr>
              <a:t> il materiale pornografico di cui al primo comma, ovvero </a:t>
            </a:r>
            <a:r>
              <a:rPr lang="it-IT" b="1" i="1" u="sng" dirty="0" smtClean="0">
                <a:solidFill>
                  <a:srgbClr val="FF0000"/>
                </a:solidFill>
              </a:rPr>
              <a:t>distribuisce o divulga notizie o informazioni finalizzate all'adescamento o allo sfruttamento sessuale di minori degli anni diciotto</a:t>
            </a:r>
            <a:r>
              <a:rPr lang="it-IT" i="1" dirty="0" smtClean="0">
                <a:solidFill>
                  <a:srgbClr val="FF0000"/>
                </a:solidFill>
              </a:rPr>
              <a:t>, è punito con la reclusione da uno a cinque anni e con la multa da euro 2.582 a euro 51.645.</a:t>
            </a:r>
            <a:endParaRPr lang="it-IT" i="1" dirty="0"/>
          </a:p>
        </p:txBody>
      </p:sp>
      <p:sp>
        <p:nvSpPr>
          <p:cNvPr id="4" name="CasellaDiTesto 3"/>
          <p:cNvSpPr txBox="1"/>
          <p:nvPr/>
        </p:nvSpPr>
        <p:spPr>
          <a:xfrm>
            <a:off x="5292080" y="1556792"/>
            <a:ext cx="3096344" cy="2492990"/>
          </a:xfrm>
          <a:prstGeom prst="rect">
            <a:avLst/>
          </a:prstGeom>
          <a:noFill/>
          <a:ln>
            <a:solidFill>
              <a:schemeClr val="accent1"/>
            </a:solidFill>
          </a:ln>
        </p:spPr>
        <p:txBody>
          <a:bodyPr wrap="square" rtlCol="0">
            <a:spAutoFit/>
          </a:bodyPr>
          <a:lstStyle/>
          <a:p>
            <a:pPr algn="just"/>
            <a:r>
              <a:rPr lang="it-IT" sz="1200" dirty="0" smtClean="0"/>
              <a:t>È necessaria la concreta possibilità di diffusione del materiale pornografico. In particolare occorre che l’agente ponga in essere le condizioni che consentano la propagazione del </a:t>
            </a:r>
            <a:r>
              <a:rPr lang="it-IT" sz="1200" b="1" dirty="0" smtClean="0"/>
              <a:t>materiale interessando un numero indeterminato di persone </a:t>
            </a:r>
          </a:p>
          <a:p>
            <a:pPr algn="just"/>
            <a:endParaRPr lang="it-IT" sz="1200" b="1" dirty="0"/>
          </a:p>
          <a:p>
            <a:pPr algn="just"/>
            <a:endParaRPr lang="it-IT" sz="1200" b="1" dirty="0" smtClean="0"/>
          </a:p>
          <a:p>
            <a:pPr algn="just"/>
            <a:endParaRPr lang="it-IT" sz="1200" b="1" dirty="0"/>
          </a:p>
          <a:p>
            <a:pPr algn="just"/>
            <a:endParaRPr lang="it-IT" sz="1200" b="1" dirty="0" smtClean="0"/>
          </a:p>
          <a:p>
            <a:pPr algn="just"/>
            <a:endParaRPr lang="it-IT" sz="1200" dirty="0" smtClean="0"/>
          </a:p>
          <a:p>
            <a:pPr algn="just"/>
            <a:endParaRPr lang="it-IT" sz="1200" dirty="0" smtClean="0"/>
          </a:p>
          <a:p>
            <a:pPr algn="just"/>
            <a:r>
              <a:rPr lang="it-IT" sz="1200" dirty="0" smtClean="0"/>
              <a:t> </a:t>
            </a:r>
          </a:p>
        </p:txBody>
      </p:sp>
      <p:sp>
        <p:nvSpPr>
          <p:cNvPr id="5" name="Callout con freccia in su 4"/>
          <p:cNvSpPr/>
          <p:nvPr/>
        </p:nvSpPr>
        <p:spPr>
          <a:xfrm>
            <a:off x="6012160" y="2852936"/>
            <a:ext cx="2016224" cy="504056"/>
          </a:xfrm>
          <a:prstGeom prst="upArrowCallout">
            <a:avLst>
              <a:gd name="adj1" fmla="val 25000"/>
              <a:gd name="adj2" fmla="val 25000"/>
              <a:gd name="adj3" fmla="val 17639"/>
              <a:gd name="adj4" fmla="val 723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6228184" y="3068960"/>
            <a:ext cx="1800200" cy="307777"/>
          </a:xfrm>
          <a:prstGeom prst="rect">
            <a:avLst/>
          </a:prstGeom>
          <a:noFill/>
        </p:spPr>
        <p:txBody>
          <a:bodyPr wrap="square" rtlCol="0">
            <a:spAutoFit/>
          </a:bodyPr>
          <a:lstStyle/>
          <a:p>
            <a:r>
              <a:rPr lang="it-IT" sz="1400" dirty="0" smtClean="0"/>
              <a:t>Connessione aperta</a:t>
            </a:r>
            <a:endParaRPr lang="it-IT" sz="1400" dirty="0"/>
          </a:p>
        </p:txBody>
      </p:sp>
      <p:sp>
        <p:nvSpPr>
          <p:cNvPr id="9" name="Callout con freccia in su 8"/>
          <p:cNvSpPr/>
          <p:nvPr/>
        </p:nvSpPr>
        <p:spPr>
          <a:xfrm>
            <a:off x="611560" y="5445224"/>
            <a:ext cx="7776864" cy="1224136"/>
          </a:xfrm>
          <a:prstGeom prst="upArrowCallout">
            <a:avLst>
              <a:gd name="adj1" fmla="val 28897"/>
              <a:gd name="adj2" fmla="val 25000"/>
              <a:gd name="adj3" fmla="val 18505"/>
              <a:gd name="adj4" fmla="val 747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100" dirty="0" smtClean="0"/>
              <a:t>Esempio: inserimento nella rete internet mediante il modello di comunicazione </a:t>
            </a:r>
            <a:r>
              <a:rPr lang="it-IT" sz="1100" dirty="0" err="1" smtClean="0"/>
              <a:t>peer</a:t>
            </a:r>
            <a:r>
              <a:rPr lang="it-IT" sz="1100" dirty="0" smtClean="0"/>
              <a:t> to </a:t>
            </a:r>
            <a:r>
              <a:rPr lang="it-IT" sz="1100" dirty="0" err="1" smtClean="0"/>
              <a:t>perr</a:t>
            </a:r>
            <a:r>
              <a:rPr lang="it-IT" sz="1100" dirty="0" smtClean="0"/>
              <a:t> (tipo di tecnologia di rete) di filmati aventi ad oggetto esibizioni pornografiche di minori di anni 18 (</a:t>
            </a:r>
            <a:r>
              <a:rPr lang="it-IT" sz="1100" dirty="0" err="1" smtClean="0"/>
              <a:t>Cass</a:t>
            </a:r>
            <a:r>
              <a:rPr lang="it-IT" sz="1100" dirty="0" smtClean="0"/>
              <a:t>. Sez. III 06/23164).</a:t>
            </a:r>
          </a:p>
        </p:txBody>
      </p:sp>
      <p:sp>
        <p:nvSpPr>
          <p:cNvPr id="10" name="Freccia a destra 9"/>
          <p:cNvSpPr/>
          <p:nvPr/>
        </p:nvSpPr>
        <p:spPr>
          <a:xfrm>
            <a:off x="4716016" y="1700808"/>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itaglia singolo angolo rettangolo 11"/>
          <p:cNvSpPr/>
          <p:nvPr/>
        </p:nvSpPr>
        <p:spPr>
          <a:xfrm>
            <a:off x="4932040" y="4869160"/>
            <a:ext cx="3456384" cy="792088"/>
          </a:xfrm>
          <a:prstGeom prst="snip1Rect">
            <a:avLst/>
          </a:prstGeom>
          <a:solidFill>
            <a:schemeClr val="accent5">
              <a:lumMod val="60000"/>
              <a:lumOff val="40000"/>
            </a:schemeClr>
          </a:solidFill>
          <a:ln>
            <a:solidFill>
              <a:srgbClr val="53B0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p:cNvSpPr txBox="1"/>
          <p:nvPr/>
        </p:nvSpPr>
        <p:spPr>
          <a:xfrm>
            <a:off x="5004048" y="4869160"/>
            <a:ext cx="3240360" cy="861774"/>
          </a:xfrm>
          <a:prstGeom prst="rect">
            <a:avLst/>
          </a:prstGeom>
          <a:noFill/>
        </p:spPr>
        <p:txBody>
          <a:bodyPr wrap="square" rtlCol="0">
            <a:spAutoFit/>
          </a:bodyPr>
          <a:lstStyle/>
          <a:p>
            <a:r>
              <a:rPr lang="it-IT" sz="1000" dirty="0" smtClean="0"/>
              <a:t>Indipendentemente da finalità di lucro o di vantaggio, sono sanzionate, le pure azioni, di per sé degradanti, pericolose per la successiva eventuale diffusione che il materiale prodotto o raccolto può avere. Ricomprendendo </a:t>
            </a:r>
            <a:r>
              <a:rPr lang="it-IT" sz="1000" u="sng" dirty="0" smtClean="0"/>
              <a:t>anche</a:t>
            </a:r>
            <a:r>
              <a:rPr lang="it-IT" sz="1000" dirty="0" smtClean="0"/>
              <a:t> le azioni compiute da minori e tra minori. </a:t>
            </a:r>
            <a:endParaRPr lang="it-IT" sz="1000" dirty="0"/>
          </a:p>
        </p:txBody>
      </p:sp>
      <p:sp>
        <p:nvSpPr>
          <p:cNvPr id="15" name="Segnaposto numero diapositiva 14"/>
          <p:cNvSpPr>
            <a:spLocks noGrp="1"/>
          </p:cNvSpPr>
          <p:nvPr>
            <p:ph type="sldNum" sz="quarter" idx="12"/>
          </p:nvPr>
        </p:nvSpPr>
        <p:spPr/>
        <p:txBody>
          <a:bodyPr/>
          <a:lstStyle/>
          <a:p>
            <a:fld id="{33384D12-A210-402C-B0DA-69DB124A0260}" type="slidenum">
              <a:rPr lang="it-IT" smtClean="0"/>
              <a:pPr/>
              <a:t>25</a:t>
            </a:fld>
            <a:endParaRPr lang="it-IT"/>
          </a:p>
        </p:txBody>
      </p:sp>
    </p:spTree>
    <p:extLst>
      <p:ext uri="{BB962C8B-B14F-4D97-AF65-F5344CB8AC3E}">
        <p14:creationId xmlns:p14="http://schemas.microsoft.com/office/powerpoint/2010/main" val="28756540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w="28575">
            <a:solidFill>
              <a:schemeClr val="accent1"/>
            </a:solidFill>
          </a:ln>
        </p:spPr>
        <p:txBody>
          <a:bodyPr>
            <a:normAutofit fontScale="90000"/>
          </a:bodyPr>
          <a:lstStyle/>
          <a:p>
            <a:r>
              <a:rPr lang="it-IT" b="1" u="sng" dirty="0" smtClean="0"/>
              <a:t>ART. 600  </a:t>
            </a:r>
            <a:r>
              <a:rPr lang="it-IT" b="1" u="sng" dirty="0" err="1" smtClean="0"/>
              <a:t>ter</a:t>
            </a:r>
            <a:r>
              <a:rPr lang="it-IT" b="1" u="sng" dirty="0" smtClean="0"/>
              <a:t>  IV comma c.p. </a:t>
            </a:r>
            <a:r>
              <a:rPr lang="it-IT" dirty="0" smtClean="0"/>
              <a:t/>
            </a:r>
            <a:br>
              <a:rPr lang="it-IT" dirty="0" smtClean="0"/>
            </a:br>
            <a:r>
              <a:rPr lang="it-IT" dirty="0" smtClean="0"/>
              <a:t>- Pornografia minorile -</a:t>
            </a:r>
            <a:endParaRPr lang="it-IT" dirty="0"/>
          </a:p>
        </p:txBody>
      </p:sp>
      <p:sp>
        <p:nvSpPr>
          <p:cNvPr id="3" name="Segnaposto contenuto 2"/>
          <p:cNvSpPr>
            <a:spLocks noGrp="1"/>
          </p:cNvSpPr>
          <p:nvPr>
            <p:ph idx="1"/>
          </p:nvPr>
        </p:nvSpPr>
        <p:spPr>
          <a:xfrm>
            <a:off x="457200" y="1600201"/>
            <a:ext cx="3106688" cy="3989040"/>
          </a:xfrm>
          <a:ln>
            <a:solidFill>
              <a:schemeClr val="accent1"/>
            </a:solidFill>
          </a:ln>
        </p:spPr>
        <p:txBody>
          <a:bodyPr>
            <a:normAutofit fontScale="70000" lnSpcReduction="20000"/>
          </a:bodyPr>
          <a:lstStyle/>
          <a:p>
            <a:pPr indent="342900" algn="just">
              <a:buNone/>
            </a:pPr>
            <a:r>
              <a:rPr lang="it-IT" i="1" dirty="0" smtClean="0">
                <a:solidFill>
                  <a:srgbClr val="FF0000"/>
                </a:solidFill>
              </a:rPr>
              <a:t>Chiunque, al di fuori delle ipotesi di cui ai commi primo, secondo e terzo, </a:t>
            </a:r>
            <a:r>
              <a:rPr lang="it-IT" b="1" i="1" u="sng" dirty="0" smtClean="0">
                <a:solidFill>
                  <a:srgbClr val="FF0000"/>
                </a:solidFill>
              </a:rPr>
              <a:t>offre o cede </a:t>
            </a:r>
            <a:r>
              <a:rPr lang="it-IT" i="1" dirty="0" smtClean="0">
                <a:solidFill>
                  <a:srgbClr val="FF0000"/>
                </a:solidFill>
              </a:rPr>
              <a:t>ad altri, anche a titolo gratuito, il materiale pornografico di cui al primo comma, è punito con la reclusione fino a tre anni e con la multa da euro 1.549 a euro 5.164. </a:t>
            </a:r>
            <a:endParaRPr lang="it-IT" i="1" dirty="0"/>
          </a:p>
        </p:txBody>
      </p:sp>
      <p:sp>
        <p:nvSpPr>
          <p:cNvPr id="4" name="Freccia a destra 3"/>
          <p:cNvSpPr/>
          <p:nvPr/>
        </p:nvSpPr>
        <p:spPr>
          <a:xfrm>
            <a:off x="3635896" y="2132856"/>
            <a:ext cx="936104"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4860032" y="1628800"/>
            <a:ext cx="3168352" cy="2031325"/>
          </a:xfrm>
          <a:prstGeom prst="rect">
            <a:avLst/>
          </a:prstGeom>
          <a:noFill/>
          <a:ln>
            <a:solidFill>
              <a:schemeClr val="accent1"/>
            </a:solidFill>
          </a:ln>
        </p:spPr>
        <p:txBody>
          <a:bodyPr wrap="square" rtlCol="0">
            <a:spAutoFit/>
          </a:bodyPr>
          <a:lstStyle/>
          <a:p>
            <a:r>
              <a:rPr lang="it-IT" b="1" dirty="0" smtClean="0"/>
              <a:t>Cessione</a:t>
            </a:r>
            <a:r>
              <a:rPr lang="it-IT" dirty="0" smtClean="0"/>
              <a:t>: invio di materiale pornografico ad una persona determinata </a:t>
            </a:r>
          </a:p>
          <a:p>
            <a:endParaRPr lang="it-IT" dirty="0" smtClean="0"/>
          </a:p>
          <a:p>
            <a:endParaRPr lang="it-IT" dirty="0" smtClean="0"/>
          </a:p>
          <a:p>
            <a:endParaRPr lang="it-IT" dirty="0" smtClean="0"/>
          </a:p>
          <a:p>
            <a:endParaRPr lang="it-IT" dirty="0"/>
          </a:p>
        </p:txBody>
      </p:sp>
      <p:sp>
        <p:nvSpPr>
          <p:cNvPr id="8" name="Callout con freccia in su 7"/>
          <p:cNvSpPr/>
          <p:nvPr/>
        </p:nvSpPr>
        <p:spPr>
          <a:xfrm>
            <a:off x="4932040" y="2492896"/>
            <a:ext cx="2304256" cy="72008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5076056" y="2780928"/>
            <a:ext cx="2088232" cy="338554"/>
          </a:xfrm>
          <a:prstGeom prst="rect">
            <a:avLst/>
          </a:prstGeom>
          <a:noFill/>
        </p:spPr>
        <p:txBody>
          <a:bodyPr wrap="square" rtlCol="0">
            <a:spAutoFit/>
          </a:bodyPr>
          <a:lstStyle/>
          <a:p>
            <a:r>
              <a:rPr lang="it-IT" sz="1600" dirty="0" smtClean="0"/>
              <a:t>Connessione chiusa</a:t>
            </a:r>
            <a:endParaRPr lang="it-IT" sz="1600" dirty="0"/>
          </a:p>
        </p:txBody>
      </p:sp>
      <p:sp>
        <p:nvSpPr>
          <p:cNvPr id="11" name="Callout con freccia in su 10"/>
          <p:cNvSpPr/>
          <p:nvPr/>
        </p:nvSpPr>
        <p:spPr>
          <a:xfrm>
            <a:off x="467544" y="5661248"/>
            <a:ext cx="7560840" cy="105273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1115616" y="6093296"/>
            <a:ext cx="6048672" cy="646331"/>
          </a:xfrm>
          <a:prstGeom prst="rect">
            <a:avLst/>
          </a:prstGeom>
          <a:noFill/>
        </p:spPr>
        <p:txBody>
          <a:bodyPr wrap="square" rtlCol="0">
            <a:spAutoFit/>
          </a:bodyPr>
          <a:lstStyle/>
          <a:p>
            <a:pPr algn="just"/>
            <a:r>
              <a:rPr lang="it-IT" sz="1200" u="sng" dirty="0" smtClean="0">
                <a:solidFill>
                  <a:schemeClr val="bg1"/>
                </a:solidFill>
              </a:rPr>
              <a:t>Esempio</a:t>
            </a:r>
            <a:r>
              <a:rPr lang="it-IT" sz="1200" dirty="0" smtClean="0">
                <a:solidFill>
                  <a:schemeClr val="bg1"/>
                </a:solidFill>
              </a:rPr>
              <a:t>: quando il soggetto invii delle foto ad una persona determinata allegandole ad un messaggio di posta elettronica, </a:t>
            </a:r>
            <a:r>
              <a:rPr lang="it-IT" sz="1200" dirty="0" err="1" smtClean="0">
                <a:solidFill>
                  <a:schemeClr val="bg1"/>
                </a:solidFill>
              </a:rPr>
              <a:t>sicchè</a:t>
            </a:r>
            <a:r>
              <a:rPr lang="it-IT" sz="1200" dirty="0" smtClean="0">
                <a:solidFill>
                  <a:schemeClr val="bg1"/>
                </a:solidFill>
              </a:rPr>
              <a:t> solo  questa abbia la possibilità di prelevarle </a:t>
            </a:r>
          </a:p>
          <a:p>
            <a:pPr algn="just"/>
            <a:r>
              <a:rPr lang="it-IT" sz="1200" dirty="0" smtClean="0">
                <a:solidFill>
                  <a:schemeClr val="bg1"/>
                </a:solidFill>
              </a:rPr>
              <a:t>(Cass. Sez. 3 sent. 5397 del 3 dicembre 2001)</a:t>
            </a:r>
            <a:endParaRPr lang="it-IT" sz="1200" dirty="0">
              <a:solidFill>
                <a:schemeClr val="bg1"/>
              </a:solidFill>
            </a:endParaRPr>
          </a:p>
        </p:txBody>
      </p:sp>
      <p:pic>
        <p:nvPicPr>
          <p:cNvPr id="13" name="Picture 2" descr="C:\Users\Elisa Dal Broi\AppData\Local\Microsoft\Windows\Temporary Internet Files\Content.IE5\4MCLNZC2\MC900297141[1].wmf"/>
          <p:cNvPicPr>
            <a:picLocks noChangeAspect="1" noChangeArrowheads="1"/>
          </p:cNvPicPr>
          <p:nvPr/>
        </p:nvPicPr>
        <p:blipFill>
          <a:blip r:embed="rId2" cstate="print"/>
          <a:srcRect/>
          <a:stretch>
            <a:fillRect/>
          </a:stretch>
        </p:blipFill>
        <p:spPr bwMode="auto">
          <a:xfrm>
            <a:off x="7236296" y="3068960"/>
            <a:ext cx="764502" cy="512523"/>
          </a:xfrm>
          <a:prstGeom prst="rect">
            <a:avLst/>
          </a:prstGeom>
          <a:noFill/>
        </p:spPr>
      </p:pic>
      <p:sp>
        <p:nvSpPr>
          <p:cNvPr id="16" name="Segnaposto numero diapositiva 15"/>
          <p:cNvSpPr>
            <a:spLocks noGrp="1"/>
          </p:cNvSpPr>
          <p:nvPr>
            <p:ph type="sldNum" sz="quarter" idx="12"/>
          </p:nvPr>
        </p:nvSpPr>
        <p:spPr/>
        <p:txBody>
          <a:bodyPr/>
          <a:lstStyle/>
          <a:p>
            <a:fld id="{33384D12-A210-402C-B0DA-69DB124A0260}" type="slidenum">
              <a:rPr lang="it-IT" smtClean="0"/>
              <a:pPr/>
              <a:t>26</a:t>
            </a:fld>
            <a:endParaRPr lang="it-IT"/>
          </a:p>
        </p:txBody>
      </p:sp>
    </p:spTree>
    <p:extLst>
      <p:ext uri="{BB962C8B-B14F-4D97-AF65-F5344CB8AC3E}">
        <p14:creationId xmlns:p14="http://schemas.microsoft.com/office/powerpoint/2010/main" val="17808819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w="28575">
            <a:solidFill>
              <a:schemeClr val="accent1"/>
            </a:solidFill>
          </a:ln>
        </p:spPr>
        <p:txBody>
          <a:bodyPr>
            <a:normAutofit fontScale="90000"/>
          </a:bodyPr>
          <a:lstStyle/>
          <a:p>
            <a:r>
              <a:rPr lang="it-IT" b="1" u="sng" dirty="0" smtClean="0"/>
              <a:t>ART. 600  quater1 c.p. </a:t>
            </a:r>
            <a:r>
              <a:rPr lang="it-IT" dirty="0" smtClean="0"/>
              <a:t/>
            </a:r>
            <a:br>
              <a:rPr lang="it-IT" dirty="0" smtClean="0"/>
            </a:br>
            <a:r>
              <a:rPr lang="it-IT" sz="4200" dirty="0" smtClean="0"/>
              <a:t>- Pornografia virtuale- </a:t>
            </a:r>
            <a:endParaRPr lang="it-IT" sz="4200" dirty="0"/>
          </a:p>
        </p:txBody>
      </p:sp>
      <p:sp>
        <p:nvSpPr>
          <p:cNvPr id="3" name="Segnaposto contenuto 2"/>
          <p:cNvSpPr>
            <a:spLocks noGrp="1"/>
          </p:cNvSpPr>
          <p:nvPr>
            <p:ph idx="1"/>
          </p:nvPr>
        </p:nvSpPr>
        <p:spPr>
          <a:xfrm>
            <a:off x="457200" y="1600201"/>
            <a:ext cx="4402832" cy="3773015"/>
          </a:xfrm>
          <a:ln>
            <a:solidFill>
              <a:schemeClr val="accent1"/>
            </a:solidFill>
          </a:ln>
        </p:spPr>
        <p:txBody>
          <a:bodyPr>
            <a:normAutofit fontScale="62500" lnSpcReduction="20000"/>
          </a:bodyPr>
          <a:lstStyle/>
          <a:p>
            <a:pPr indent="342900" algn="just">
              <a:buNone/>
            </a:pPr>
            <a:r>
              <a:rPr lang="it-IT" i="1" dirty="0" smtClean="0">
                <a:solidFill>
                  <a:srgbClr val="FF0000"/>
                </a:solidFill>
              </a:rPr>
              <a:t>Le disposizioni di cui agli articoli 600-ter e 600-quater si applicano anche quando il </a:t>
            </a:r>
            <a:r>
              <a:rPr lang="it-IT" b="1" i="1" u="sng" dirty="0" smtClean="0">
                <a:solidFill>
                  <a:srgbClr val="FF0000"/>
                </a:solidFill>
              </a:rPr>
              <a:t>materiale pornografico rappresenta immagini virtuali</a:t>
            </a:r>
            <a:r>
              <a:rPr lang="it-IT" i="1" dirty="0" smtClean="0">
                <a:solidFill>
                  <a:srgbClr val="FF0000"/>
                </a:solidFill>
              </a:rPr>
              <a:t> realizzate utilizzando immagini di minori degli anni diciotto o parti di esse, ma la pena è diminuita di un terzo.</a:t>
            </a:r>
            <a:br>
              <a:rPr lang="it-IT" i="1" dirty="0" smtClean="0">
                <a:solidFill>
                  <a:srgbClr val="FF0000"/>
                </a:solidFill>
              </a:rPr>
            </a:br>
            <a:r>
              <a:rPr lang="it-IT" i="1" dirty="0" smtClean="0">
                <a:solidFill>
                  <a:srgbClr val="FF0000"/>
                </a:solidFill>
              </a:rPr>
              <a:t>     Per immagini virtuali si intendono immagini realizzate con tecniche di elaborazione grafica non associate in tutto o in parte a situazioni reali, la cui qualità di rappresentazione fa apparire come vere situazioni non reali.</a:t>
            </a:r>
            <a:endParaRPr lang="it-IT" i="1" dirty="0">
              <a:solidFill>
                <a:srgbClr val="FF0000"/>
              </a:solidFill>
            </a:endParaRPr>
          </a:p>
        </p:txBody>
      </p:sp>
      <p:sp>
        <p:nvSpPr>
          <p:cNvPr id="4" name="Callout con freccia in su 3"/>
          <p:cNvSpPr/>
          <p:nvPr/>
        </p:nvSpPr>
        <p:spPr>
          <a:xfrm>
            <a:off x="467544" y="5445224"/>
            <a:ext cx="4896544" cy="1412776"/>
          </a:xfrm>
          <a:prstGeom prst="upArrowCallout">
            <a:avLst>
              <a:gd name="adj1" fmla="val 25000"/>
              <a:gd name="adj2" fmla="val 25000"/>
              <a:gd name="adj3" fmla="val 15969"/>
              <a:gd name="adj4" fmla="val 7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5220072" y="1628800"/>
            <a:ext cx="3456384" cy="1754326"/>
          </a:xfrm>
          <a:prstGeom prst="rect">
            <a:avLst/>
          </a:prstGeom>
          <a:noFill/>
        </p:spPr>
        <p:txBody>
          <a:bodyPr wrap="square" rtlCol="0">
            <a:spAutoFit/>
          </a:bodyPr>
          <a:lstStyle/>
          <a:p>
            <a:pPr algn="just"/>
            <a:r>
              <a:rPr lang="it-IT" b="1" dirty="0" smtClean="0"/>
              <a:t>Immagini virtuali</a:t>
            </a:r>
            <a:r>
              <a:rPr lang="it-IT" dirty="0" smtClean="0"/>
              <a:t>: realizzate con tecniche di elaborazione grafica non associate in tutto o in parte a situazioni reali, la cui qualità di rappresentazione fa apparire come vere situazioni non reali.  </a:t>
            </a:r>
            <a:endParaRPr lang="it-IT" dirty="0"/>
          </a:p>
        </p:txBody>
      </p:sp>
      <p:sp>
        <p:nvSpPr>
          <p:cNvPr id="6" name="CasellaDiTesto 5"/>
          <p:cNvSpPr txBox="1"/>
          <p:nvPr/>
        </p:nvSpPr>
        <p:spPr>
          <a:xfrm>
            <a:off x="827584" y="5877272"/>
            <a:ext cx="4536504" cy="1015663"/>
          </a:xfrm>
          <a:prstGeom prst="rect">
            <a:avLst/>
          </a:prstGeom>
          <a:noFill/>
        </p:spPr>
        <p:txBody>
          <a:bodyPr wrap="square" rtlCol="0">
            <a:spAutoFit/>
          </a:bodyPr>
          <a:lstStyle/>
          <a:p>
            <a:pPr algn="just"/>
            <a:r>
              <a:rPr lang="it-IT" sz="1000" dirty="0" smtClean="0"/>
              <a:t>Sono tipologie </a:t>
            </a:r>
            <a:r>
              <a:rPr lang="it-IT" sz="1000" dirty="0"/>
              <a:t>di </a:t>
            </a:r>
            <a:r>
              <a:rPr lang="it-IT" sz="1000" b="1" dirty="0"/>
              <a:t>immagini </a:t>
            </a:r>
            <a:r>
              <a:rPr lang="it-IT" sz="1000" b="1" u="sng" dirty="0"/>
              <a:t>idonee a rappresentare realisticamente atti sessuali intercorrenti tra un minore e un adulto</a:t>
            </a:r>
            <a:r>
              <a:rPr lang="it-IT" sz="1000" b="1" dirty="0"/>
              <a:t>, con esclusione del materiale pedopornografico non suscettibile di essere confuso con una rappresentazioni verisimile</a:t>
            </a:r>
            <a:r>
              <a:rPr lang="it-IT" sz="1000" dirty="0"/>
              <a:t> in quanto inidoneo a porre in pericolo il bene </a:t>
            </a:r>
            <a:r>
              <a:rPr lang="it-IT" sz="1000" dirty="0" smtClean="0"/>
              <a:t>protetto ovvero lo sviluppo </a:t>
            </a:r>
            <a:r>
              <a:rPr lang="it-IT" sz="1000" dirty="0"/>
              <a:t>fisico, psicologico, spirituale, morale e sociale delle persone fisiche </a:t>
            </a:r>
            <a:r>
              <a:rPr lang="it-IT" sz="1000" dirty="0" smtClean="0"/>
              <a:t>minorenni</a:t>
            </a:r>
            <a:r>
              <a:rPr lang="it-IT" sz="1000" dirty="0"/>
              <a:t> </a:t>
            </a:r>
            <a:r>
              <a:rPr lang="it-IT" sz="1000" dirty="0" smtClean="0"/>
              <a:t>(</a:t>
            </a:r>
            <a:r>
              <a:rPr lang="it-IT" sz="1000" dirty="0" err="1" smtClean="0"/>
              <a:t>Trib</a:t>
            </a:r>
            <a:r>
              <a:rPr lang="it-IT" sz="1000" dirty="0"/>
              <a:t>. Milano, sez. X, 11 novembre </a:t>
            </a:r>
            <a:r>
              <a:rPr lang="it-IT" sz="1000" dirty="0" smtClean="0"/>
              <a:t>2010)</a:t>
            </a:r>
            <a:endParaRPr lang="it-IT" sz="1000" dirty="0"/>
          </a:p>
        </p:txBody>
      </p:sp>
      <p:sp>
        <p:nvSpPr>
          <p:cNvPr id="9" name="Segnaposto numero diapositiva 8"/>
          <p:cNvSpPr>
            <a:spLocks noGrp="1"/>
          </p:cNvSpPr>
          <p:nvPr>
            <p:ph type="sldNum" sz="quarter" idx="12"/>
          </p:nvPr>
        </p:nvSpPr>
        <p:spPr/>
        <p:txBody>
          <a:bodyPr/>
          <a:lstStyle/>
          <a:p>
            <a:fld id="{33384D12-A210-402C-B0DA-69DB124A0260}" type="slidenum">
              <a:rPr lang="it-IT" smtClean="0"/>
              <a:pPr/>
              <a:t>27</a:t>
            </a:fld>
            <a:endParaRPr lang="it-IT"/>
          </a:p>
        </p:txBody>
      </p:sp>
    </p:spTree>
    <p:extLst>
      <p:ext uri="{BB962C8B-B14F-4D97-AF65-F5344CB8AC3E}">
        <p14:creationId xmlns:p14="http://schemas.microsoft.com/office/powerpoint/2010/main" val="23883329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457200" y="274638"/>
            <a:ext cx="8229600" cy="1210146"/>
          </a:xfrm>
          <a:ln w="28575">
            <a:solidFill>
              <a:schemeClr val="accent1"/>
            </a:solidFill>
          </a:ln>
        </p:spPr>
        <p:txBody>
          <a:bodyPr>
            <a:normAutofit fontScale="90000"/>
          </a:bodyPr>
          <a:lstStyle/>
          <a:p>
            <a:r>
              <a:rPr lang="it-IT" b="1" u="sng" dirty="0" smtClean="0"/>
              <a:t>ART. 609 bis c.p. </a:t>
            </a:r>
            <a:r>
              <a:rPr lang="it-IT" dirty="0" smtClean="0"/>
              <a:t/>
            </a:r>
            <a:br>
              <a:rPr lang="it-IT" dirty="0" smtClean="0"/>
            </a:br>
            <a:r>
              <a:rPr lang="it-IT" dirty="0" smtClean="0"/>
              <a:t>- Violenza sessuale-</a:t>
            </a:r>
            <a:endParaRPr lang="it-IT" dirty="0"/>
          </a:p>
        </p:txBody>
      </p:sp>
      <p:sp>
        <p:nvSpPr>
          <p:cNvPr id="5" name="Ritaglia singolo angolo rettangolo 4"/>
          <p:cNvSpPr/>
          <p:nvPr/>
        </p:nvSpPr>
        <p:spPr>
          <a:xfrm>
            <a:off x="467544" y="4149080"/>
            <a:ext cx="8208912" cy="1872208"/>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539552" y="4221088"/>
            <a:ext cx="7776864" cy="1754326"/>
          </a:xfrm>
          <a:prstGeom prst="rect">
            <a:avLst/>
          </a:prstGeom>
          <a:noFill/>
        </p:spPr>
        <p:txBody>
          <a:bodyPr wrap="square" rtlCol="0">
            <a:spAutoFit/>
          </a:bodyPr>
          <a:lstStyle/>
          <a:p>
            <a:pPr algn="just"/>
            <a:r>
              <a:rPr lang="it-IT" b="1" dirty="0" smtClean="0"/>
              <a:t>Oggetto della tutela</a:t>
            </a:r>
            <a:r>
              <a:rPr lang="it-IT" dirty="0" smtClean="0"/>
              <a:t>: la LIBERTA’ SESSUALE DELL’INDIVIDUO quale diritto fondamentale della persona umana, che si traduce:</a:t>
            </a:r>
          </a:p>
          <a:p>
            <a:pPr algn="just">
              <a:buFontTx/>
              <a:buChar char="-"/>
            </a:pPr>
            <a:r>
              <a:rPr lang="it-IT" u="sng" dirty="0" smtClean="0"/>
              <a:t>In positivo</a:t>
            </a:r>
            <a:r>
              <a:rPr lang="it-IT" dirty="0" smtClean="0"/>
              <a:t>: nel diritto di ciascuno ad esplicare liberamente le proprie personali inclinazioni sessuali;</a:t>
            </a:r>
          </a:p>
          <a:p>
            <a:pPr algn="just">
              <a:buFontTx/>
              <a:buChar char="-"/>
            </a:pPr>
            <a:r>
              <a:rPr lang="it-IT" u="sng" dirty="0" smtClean="0"/>
              <a:t>In negativo</a:t>
            </a:r>
            <a:r>
              <a:rPr lang="it-IT" dirty="0" smtClean="0"/>
              <a:t>: nel DIRITTO </a:t>
            </a:r>
            <a:r>
              <a:rPr lang="it-IT" dirty="0" err="1" smtClean="0"/>
              <a:t>DI</a:t>
            </a:r>
            <a:r>
              <a:rPr lang="it-IT" dirty="0" smtClean="0"/>
              <a:t> IMPEDIRE che il proprio corpo possa essere, senza previo consenso, strumentalizzato da altri ai fini del soddisfacimento erotico. </a:t>
            </a:r>
          </a:p>
        </p:txBody>
      </p:sp>
      <p:sp>
        <p:nvSpPr>
          <p:cNvPr id="7" name="Callout con freccia in su 6"/>
          <p:cNvSpPr/>
          <p:nvPr/>
        </p:nvSpPr>
        <p:spPr>
          <a:xfrm>
            <a:off x="467544" y="1556792"/>
            <a:ext cx="8136904" cy="2016224"/>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611560" y="2492896"/>
            <a:ext cx="7848872" cy="1107996"/>
          </a:xfrm>
          <a:prstGeom prst="rect">
            <a:avLst/>
          </a:prstGeom>
          <a:noFill/>
        </p:spPr>
        <p:txBody>
          <a:bodyPr wrap="square" rtlCol="0">
            <a:spAutoFit/>
          </a:bodyPr>
          <a:lstStyle/>
          <a:p>
            <a:pPr algn="ctr"/>
            <a:r>
              <a:rPr lang="it-IT" sz="2200" b="1" dirty="0" smtClean="0"/>
              <a:t>ATTO SESSUALE</a:t>
            </a:r>
            <a:r>
              <a:rPr lang="it-IT" sz="2200" dirty="0" smtClean="0"/>
              <a:t>: </a:t>
            </a:r>
          </a:p>
          <a:p>
            <a:pPr algn="ctr"/>
            <a:r>
              <a:rPr lang="it-IT" sz="2200" dirty="0" smtClean="0"/>
              <a:t>OGNI MANIFESTAZIONE DELL’ISTINTO SESSUALE ESPRESSA IN TUTTE LE FORME IN CUI PUO’ ESTRINSECARSI LA LIBIDINE </a:t>
            </a:r>
            <a:endParaRPr lang="it-IT" sz="2200" dirty="0"/>
          </a:p>
        </p:txBody>
      </p:sp>
      <p:sp>
        <p:nvSpPr>
          <p:cNvPr id="9" name="Ritaglia singolo angolo rettangolo 8"/>
          <p:cNvSpPr/>
          <p:nvPr/>
        </p:nvSpPr>
        <p:spPr>
          <a:xfrm>
            <a:off x="6588224" y="260648"/>
            <a:ext cx="2088232" cy="1224136"/>
          </a:xfrm>
          <a:prstGeom prst="snip1Rect">
            <a:avLst/>
          </a:prstGeom>
          <a:solidFill>
            <a:srgbClr val="F3F3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p:cNvSpPr txBox="1"/>
          <p:nvPr/>
        </p:nvSpPr>
        <p:spPr>
          <a:xfrm>
            <a:off x="6588224" y="260648"/>
            <a:ext cx="2088232" cy="1277273"/>
          </a:xfrm>
          <a:prstGeom prst="rect">
            <a:avLst/>
          </a:prstGeom>
          <a:noFill/>
        </p:spPr>
        <p:txBody>
          <a:bodyPr wrap="square" rtlCol="0">
            <a:spAutoFit/>
          </a:bodyPr>
          <a:lstStyle/>
          <a:p>
            <a:r>
              <a:rPr lang="it-IT" sz="1100" dirty="0" err="1" smtClean="0"/>
              <a:t>Procedibile</a:t>
            </a:r>
            <a:r>
              <a:rPr lang="it-IT" sz="1100" dirty="0" smtClean="0"/>
              <a:t> a querela di parte, irrevocabile (art. 336 </a:t>
            </a:r>
            <a:r>
              <a:rPr lang="it-IT" sz="1100" dirty="0" err="1" smtClean="0"/>
              <a:t>c.p.p.</a:t>
            </a:r>
            <a:r>
              <a:rPr lang="it-IT" sz="1100" dirty="0" smtClean="0"/>
              <a:t>; art. 609 </a:t>
            </a:r>
            <a:r>
              <a:rPr lang="it-IT" sz="1100" dirty="0" err="1" smtClean="0"/>
              <a:t>septies</a:t>
            </a:r>
            <a:r>
              <a:rPr lang="it-IT" sz="1100" dirty="0" smtClean="0"/>
              <a:t> </a:t>
            </a:r>
            <a:r>
              <a:rPr lang="it-IT" sz="1100" dirty="0" err="1" smtClean="0"/>
              <a:t>c.p.c</a:t>
            </a:r>
            <a:r>
              <a:rPr lang="it-IT" sz="1100" dirty="0" smtClean="0"/>
              <a:t>). </a:t>
            </a:r>
          </a:p>
          <a:p>
            <a:r>
              <a:rPr lang="it-IT" sz="1100" dirty="0" err="1" smtClean="0"/>
              <a:t>Procedibile</a:t>
            </a:r>
            <a:r>
              <a:rPr lang="it-IT" sz="1100" dirty="0" smtClean="0"/>
              <a:t>  d’ufficio se ricorrano le ipotesi previste dall’art. 609 </a:t>
            </a:r>
            <a:r>
              <a:rPr lang="it-IT" sz="1100" dirty="0" err="1" smtClean="0"/>
              <a:t>septies</a:t>
            </a:r>
            <a:r>
              <a:rPr lang="it-IT" sz="1100" dirty="0" smtClean="0"/>
              <a:t>, IV comma c.p. (cfr. slide 26).</a:t>
            </a:r>
            <a:endParaRPr lang="it-IT" sz="1100" dirty="0"/>
          </a:p>
        </p:txBody>
      </p:sp>
      <p:sp>
        <p:nvSpPr>
          <p:cNvPr id="13" name="Segnaposto numero diapositiva 12"/>
          <p:cNvSpPr>
            <a:spLocks noGrp="1"/>
          </p:cNvSpPr>
          <p:nvPr>
            <p:ph type="sldNum" sz="quarter" idx="12"/>
          </p:nvPr>
        </p:nvSpPr>
        <p:spPr/>
        <p:txBody>
          <a:bodyPr/>
          <a:lstStyle/>
          <a:p>
            <a:fld id="{33384D12-A210-402C-B0DA-69DB124A0260}" type="slidenum">
              <a:rPr lang="it-IT" smtClean="0"/>
              <a:pPr/>
              <a:t>28</a:t>
            </a:fld>
            <a:endParaRPr lang="it-IT"/>
          </a:p>
        </p:txBody>
      </p:sp>
    </p:spTree>
    <p:extLst>
      <p:ext uri="{BB962C8B-B14F-4D97-AF65-F5344CB8AC3E}">
        <p14:creationId xmlns:p14="http://schemas.microsoft.com/office/powerpoint/2010/main" val="17281737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w="28575">
            <a:solidFill>
              <a:schemeClr val="accent1"/>
            </a:solidFill>
          </a:ln>
        </p:spPr>
        <p:txBody>
          <a:bodyPr>
            <a:normAutofit fontScale="90000"/>
          </a:bodyPr>
          <a:lstStyle/>
          <a:p>
            <a:r>
              <a:rPr lang="it-IT" b="1" u="sng" dirty="0" smtClean="0"/>
              <a:t>ART. 609 bis I comma c.p. </a:t>
            </a:r>
            <a:r>
              <a:rPr lang="it-IT" dirty="0" smtClean="0"/>
              <a:t/>
            </a:r>
            <a:br>
              <a:rPr lang="it-IT" dirty="0" smtClean="0"/>
            </a:br>
            <a:r>
              <a:rPr lang="it-IT" dirty="0" smtClean="0"/>
              <a:t>- Violenza sessuale-</a:t>
            </a:r>
            <a:endParaRPr lang="it-IT" dirty="0"/>
          </a:p>
        </p:txBody>
      </p:sp>
      <p:sp>
        <p:nvSpPr>
          <p:cNvPr id="3" name="Segnaposto contenuto 2"/>
          <p:cNvSpPr>
            <a:spLocks noGrp="1"/>
          </p:cNvSpPr>
          <p:nvPr>
            <p:ph idx="1"/>
          </p:nvPr>
        </p:nvSpPr>
        <p:spPr>
          <a:xfrm>
            <a:off x="467544" y="1628800"/>
            <a:ext cx="3826768" cy="2044823"/>
          </a:xfrm>
          <a:ln>
            <a:solidFill>
              <a:schemeClr val="accent1"/>
            </a:solidFill>
          </a:ln>
        </p:spPr>
        <p:txBody>
          <a:bodyPr>
            <a:normAutofit fontScale="70000" lnSpcReduction="20000"/>
          </a:bodyPr>
          <a:lstStyle/>
          <a:p>
            <a:pPr indent="342900">
              <a:buNone/>
            </a:pPr>
            <a:r>
              <a:rPr lang="it-IT" i="1" dirty="0" smtClean="0">
                <a:solidFill>
                  <a:srgbClr val="FF0000"/>
                </a:solidFill>
              </a:rPr>
              <a:t>Chiunque, con </a:t>
            </a:r>
            <a:r>
              <a:rPr lang="it-IT" b="1" i="1" u="sng" dirty="0" smtClean="0">
                <a:solidFill>
                  <a:srgbClr val="FF0000"/>
                </a:solidFill>
              </a:rPr>
              <a:t>violenza</a:t>
            </a:r>
            <a:r>
              <a:rPr lang="it-IT" b="1" i="1" dirty="0" smtClean="0">
                <a:solidFill>
                  <a:srgbClr val="FF0000"/>
                </a:solidFill>
              </a:rPr>
              <a:t> o </a:t>
            </a:r>
            <a:r>
              <a:rPr lang="it-IT" b="1" i="1" u="sng" dirty="0" smtClean="0">
                <a:solidFill>
                  <a:srgbClr val="FF0000"/>
                </a:solidFill>
              </a:rPr>
              <a:t>minaccia</a:t>
            </a:r>
            <a:r>
              <a:rPr lang="it-IT" b="1" i="1" dirty="0" smtClean="0">
                <a:solidFill>
                  <a:srgbClr val="FF0000"/>
                </a:solidFill>
              </a:rPr>
              <a:t> </a:t>
            </a:r>
            <a:r>
              <a:rPr lang="it-IT" i="1" dirty="0" smtClean="0">
                <a:solidFill>
                  <a:srgbClr val="FF0000"/>
                </a:solidFill>
              </a:rPr>
              <a:t>o mediante </a:t>
            </a:r>
            <a:r>
              <a:rPr lang="it-IT" b="1" i="1" u="sng" dirty="0" smtClean="0">
                <a:solidFill>
                  <a:srgbClr val="FF0000"/>
                </a:solidFill>
              </a:rPr>
              <a:t>abuso di autorità</a:t>
            </a:r>
            <a:r>
              <a:rPr lang="it-IT" i="1" dirty="0" smtClean="0">
                <a:solidFill>
                  <a:srgbClr val="FF0000"/>
                </a:solidFill>
              </a:rPr>
              <a:t>, </a:t>
            </a:r>
            <a:r>
              <a:rPr lang="it-IT" b="1" i="1" dirty="0" smtClean="0">
                <a:solidFill>
                  <a:srgbClr val="FF0000"/>
                </a:solidFill>
              </a:rPr>
              <a:t>costringe</a:t>
            </a:r>
            <a:r>
              <a:rPr lang="it-IT" i="1" dirty="0" smtClean="0">
                <a:solidFill>
                  <a:srgbClr val="FF0000"/>
                </a:solidFill>
              </a:rPr>
              <a:t> </a:t>
            </a:r>
            <a:r>
              <a:rPr lang="it-IT" i="1" u="sng" dirty="0" smtClean="0">
                <a:solidFill>
                  <a:srgbClr val="FF0000"/>
                </a:solidFill>
              </a:rPr>
              <a:t>taluno</a:t>
            </a:r>
            <a:r>
              <a:rPr lang="it-IT" i="1" dirty="0" smtClean="0">
                <a:solidFill>
                  <a:srgbClr val="FF0000"/>
                </a:solidFill>
              </a:rPr>
              <a:t> a </a:t>
            </a:r>
            <a:r>
              <a:rPr lang="it-IT" b="1" i="1" u="sng" dirty="0" smtClean="0">
                <a:solidFill>
                  <a:srgbClr val="FF0000"/>
                </a:solidFill>
              </a:rPr>
              <a:t>compiere o subire </a:t>
            </a:r>
            <a:r>
              <a:rPr lang="it-IT" i="1" dirty="0" smtClean="0">
                <a:solidFill>
                  <a:srgbClr val="FF0000"/>
                </a:solidFill>
              </a:rPr>
              <a:t>atti sessuali è punito con la reclusione da cinque a dieci anni.</a:t>
            </a:r>
            <a:endParaRPr lang="it-IT" i="1" dirty="0">
              <a:solidFill>
                <a:srgbClr val="FF0000"/>
              </a:solidFill>
            </a:endParaRPr>
          </a:p>
        </p:txBody>
      </p:sp>
      <p:sp>
        <p:nvSpPr>
          <p:cNvPr id="5" name="Ritaglia singolo angolo rettangolo 4"/>
          <p:cNvSpPr/>
          <p:nvPr/>
        </p:nvSpPr>
        <p:spPr>
          <a:xfrm>
            <a:off x="467544" y="3933056"/>
            <a:ext cx="3816424" cy="792088"/>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539552" y="4005064"/>
            <a:ext cx="3960440" cy="923330"/>
          </a:xfrm>
          <a:prstGeom prst="rect">
            <a:avLst/>
          </a:prstGeom>
          <a:noFill/>
        </p:spPr>
        <p:txBody>
          <a:bodyPr wrap="square" rtlCol="0">
            <a:spAutoFit/>
          </a:bodyPr>
          <a:lstStyle/>
          <a:p>
            <a:r>
              <a:rPr lang="it-IT" b="1" dirty="0" smtClean="0"/>
              <a:t>Costringe</a:t>
            </a:r>
            <a:r>
              <a:rPr lang="it-IT" dirty="0" smtClean="0"/>
              <a:t>: taluno a compiere o a subire atti sessuali  </a:t>
            </a:r>
          </a:p>
          <a:p>
            <a:endParaRPr lang="it-IT" dirty="0"/>
          </a:p>
        </p:txBody>
      </p:sp>
      <p:sp>
        <p:nvSpPr>
          <p:cNvPr id="7" name="Callout con freccia in su 6"/>
          <p:cNvSpPr/>
          <p:nvPr/>
        </p:nvSpPr>
        <p:spPr>
          <a:xfrm>
            <a:off x="467544" y="5013176"/>
            <a:ext cx="3816424" cy="1152128"/>
          </a:xfrm>
          <a:prstGeom prst="upArrowCallout">
            <a:avLst>
              <a:gd name="adj1" fmla="val 25000"/>
              <a:gd name="adj2" fmla="val 25945"/>
              <a:gd name="adj3" fmla="val 17323"/>
              <a:gd name="adj4" fmla="val 7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467544" y="5517232"/>
            <a:ext cx="3816424" cy="646331"/>
          </a:xfrm>
          <a:prstGeom prst="rect">
            <a:avLst/>
          </a:prstGeom>
          <a:noFill/>
        </p:spPr>
        <p:txBody>
          <a:bodyPr wrap="square" rtlCol="0">
            <a:spAutoFit/>
          </a:bodyPr>
          <a:lstStyle/>
          <a:p>
            <a:r>
              <a:rPr lang="it-IT" dirty="0" smtClean="0"/>
              <a:t>c.d. VIOLENZA SESSUALE </a:t>
            </a:r>
            <a:r>
              <a:rPr lang="it-IT" u="sng" dirty="0" smtClean="0"/>
              <a:t>PER COSTRIZIONE</a:t>
            </a:r>
            <a:endParaRPr lang="it-IT" u="sng" dirty="0"/>
          </a:p>
        </p:txBody>
      </p:sp>
      <p:sp>
        <p:nvSpPr>
          <p:cNvPr id="9" name="CasellaDiTesto 8"/>
          <p:cNvSpPr txBox="1"/>
          <p:nvPr/>
        </p:nvSpPr>
        <p:spPr>
          <a:xfrm>
            <a:off x="4644008" y="1556792"/>
            <a:ext cx="4104456" cy="646331"/>
          </a:xfrm>
          <a:prstGeom prst="rect">
            <a:avLst/>
          </a:prstGeom>
          <a:noFill/>
          <a:ln>
            <a:solidFill>
              <a:schemeClr val="accent1"/>
            </a:solidFill>
          </a:ln>
        </p:spPr>
        <p:txBody>
          <a:bodyPr wrap="square" rtlCol="0">
            <a:spAutoFit/>
          </a:bodyPr>
          <a:lstStyle/>
          <a:p>
            <a:r>
              <a:rPr lang="it-IT" b="1" dirty="0" smtClean="0"/>
              <a:t>VIOLENZA</a:t>
            </a:r>
            <a:r>
              <a:rPr lang="it-IT" dirty="0" smtClean="0"/>
              <a:t>: vis </a:t>
            </a:r>
            <a:r>
              <a:rPr lang="it-IT" dirty="0" err="1" smtClean="0"/>
              <a:t>absoluta</a:t>
            </a:r>
            <a:r>
              <a:rPr lang="it-IT" dirty="0" smtClean="0"/>
              <a:t>: impiego di forza o energia fisica.</a:t>
            </a:r>
            <a:endParaRPr lang="it-IT" dirty="0"/>
          </a:p>
        </p:txBody>
      </p:sp>
      <p:sp>
        <p:nvSpPr>
          <p:cNvPr id="10" name="CasellaDiTesto 9"/>
          <p:cNvSpPr txBox="1"/>
          <p:nvPr/>
        </p:nvSpPr>
        <p:spPr>
          <a:xfrm>
            <a:off x="4644008" y="2276872"/>
            <a:ext cx="4104456" cy="923330"/>
          </a:xfrm>
          <a:prstGeom prst="rect">
            <a:avLst/>
          </a:prstGeom>
          <a:noFill/>
          <a:ln>
            <a:solidFill>
              <a:schemeClr val="accent1"/>
            </a:solidFill>
          </a:ln>
        </p:spPr>
        <p:txBody>
          <a:bodyPr wrap="square" rtlCol="0">
            <a:spAutoFit/>
          </a:bodyPr>
          <a:lstStyle/>
          <a:p>
            <a:r>
              <a:rPr lang="it-IT" b="1" dirty="0" smtClean="0"/>
              <a:t>MINACCIA</a:t>
            </a:r>
            <a:r>
              <a:rPr lang="it-IT" dirty="0" smtClean="0"/>
              <a:t>: violenza morale cioè il proposito di cagionare un danno o determinare una situazione di pericolo.</a:t>
            </a:r>
            <a:endParaRPr lang="it-IT" dirty="0"/>
          </a:p>
        </p:txBody>
      </p:sp>
      <p:sp>
        <p:nvSpPr>
          <p:cNvPr id="11" name="CasellaDiTesto 10"/>
          <p:cNvSpPr txBox="1"/>
          <p:nvPr/>
        </p:nvSpPr>
        <p:spPr>
          <a:xfrm>
            <a:off x="4644008" y="3284984"/>
            <a:ext cx="4104456" cy="1200329"/>
          </a:xfrm>
          <a:prstGeom prst="rect">
            <a:avLst/>
          </a:prstGeom>
          <a:noFill/>
          <a:ln>
            <a:solidFill>
              <a:schemeClr val="accent1"/>
            </a:solidFill>
          </a:ln>
        </p:spPr>
        <p:txBody>
          <a:bodyPr wrap="square" rtlCol="0">
            <a:spAutoFit/>
          </a:bodyPr>
          <a:lstStyle/>
          <a:p>
            <a:r>
              <a:rPr lang="it-IT" b="1" dirty="0" smtClean="0"/>
              <a:t>AUTORITA’</a:t>
            </a:r>
            <a:r>
              <a:rPr lang="it-IT" dirty="0" smtClean="0"/>
              <a:t>: ricomprende tutti coloro che si trovano in uno stato di soggezione nei confronti di un autorità (posizione di superiorità o preminenza). </a:t>
            </a:r>
          </a:p>
        </p:txBody>
      </p:sp>
      <p:sp>
        <p:nvSpPr>
          <p:cNvPr id="12" name="CasellaDiTesto 11"/>
          <p:cNvSpPr txBox="1"/>
          <p:nvPr/>
        </p:nvSpPr>
        <p:spPr>
          <a:xfrm>
            <a:off x="4644008" y="4551511"/>
            <a:ext cx="4104456" cy="923330"/>
          </a:xfrm>
          <a:prstGeom prst="rect">
            <a:avLst/>
          </a:prstGeom>
          <a:noFill/>
          <a:ln>
            <a:solidFill>
              <a:schemeClr val="accent1"/>
            </a:solidFill>
          </a:ln>
        </p:spPr>
        <p:txBody>
          <a:bodyPr wrap="square" rtlCol="0">
            <a:spAutoFit/>
          </a:bodyPr>
          <a:lstStyle/>
          <a:p>
            <a:r>
              <a:rPr lang="it-IT" b="1" dirty="0" smtClean="0"/>
              <a:t>ABUSO</a:t>
            </a:r>
            <a:r>
              <a:rPr lang="it-IT" dirty="0" smtClean="0"/>
              <a:t>: tutti i comportamenti che si concretizzano in un uso derivato o distorto della posizione di autorità.</a:t>
            </a:r>
            <a:endParaRPr lang="it-IT" dirty="0"/>
          </a:p>
        </p:txBody>
      </p:sp>
      <p:sp>
        <p:nvSpPr>
          <p:cNvPr id="15" name="Segnaposto numero diapositiva 14"/>
          <p:cNvSpPr>
            <a:spLocks noGrp="1"/>
          </p:cNvSpPr>
          <p:nvPr>
            <p:ph type="sldNum" sz="quarter" idx="12"/>
          </p:nvPr>
        </p:nvSpPr>
        <p:spPr/>
        <p:txBody>
          <a:bodyPr/>
          <a:lstStyle/>
          <a:p>
            <a:fld id="{33384D12-A210-402C-B0DA-69DB124A0260}" type="slidenum">
              <a:rPr lang="it-IT" smtClean="0"/>
              <a:pPr/>
              <a:t>29</a:t>
            </a:fld>
            <a:endParaRPr lang="it-IT"/>
          </a:p>
        </p:txBody>
      </p:sp>
      <p:sp>
        <p:nvSpPr>
          <p:cNvPr id="4" name="CasellaDiTesto 3"/>
          <p:cNvSpPr txBox="1"/>
          <p:nvPr/>
        </p:nvSpPr>
        <p:spPr>
          <a:xfrm>
            <a:off x="4644008" y="5589240"/>
            <a:ext cx="4104456" cy="1169551"/>
          </a:xfrm>
          <a:prstGeom prst="rect">
            <a:avLst/>
          </a:prstGeom>
          <a:noFill/>
        </p:spPr>
        <p:txBody>
          <a:bodyPr wrap="square" rtlCol="0">
            <a:spAutoFit/>
          </a:bodyPr>
          <a:lstStyle/>
          <a:p>
            <a:r>
              <a:rPr lang="it-IT" sz="1000" b="1" u="sng" dirty="0" smtClean="0"/>
              <a:t>Punito anche il genitore non protettivo</a:t>
            </a:r>
            <a:r>
              <a:rPr lang="it-IT" sz="1000" dirty="0" smtClean="0"/>
              <a:t>: Il </a:t>
            </a:r>
            <a:r>
              <a:rPr lang="it-IT" sz="1000" dirty="0"/>
              <a:t>genitore esercente la potestà sul figlio minore vittima di abusi sessuali commessi dal coniuge risponde del reato se, venuto a conoscenza di detti abusi, ove omette un intervento diretto a impedire l'evento. (Nella specie, relativa ad abusi sessuali commessi dal padre ai danni della figlia minore e personalmente constatati dalla madre, la </a:t>
            </a:r>
            <a:r>
              <a:rPr lang="it-IT" sz="1000" dirty="0" smtClean="0"/>
              <a:t>Corte di Cassazione  </a:t>
            </a:r>
            <a:r>
              <a:rPr lang="it-IT" sz="1000" dirty="0"/>
              <a:t>ha affermato che l'obbligo di intervento imponeva a quest'ultima di denunciare il marito). </a:t>
            </a:r>
          </a:p>
        </p:txBody>
      </p:sp>
    </p:spTree>
    <p:extLst>
      <p:ext uri="{BB962C8B-B14F-4D97-AF65-F5344CB8AC3E}">
        <p14:creationId xmlns:p14="http://schemas.microsoft.com/office/powerpoint/2010/main" val="27398717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60648"/>
            <a:ext cx="8229600" cy="1066130"/>
          </a:xfrm>
        </p:spPr>
        <p:txBody>
          <a:bodyPr/>
          <a:lstStyle/>
          <a:p>
            <a:r>
              <a:rPr lang="it-IT" dirty="0" smtClean="0">
                <a:solidFill>
                  <a:srgbClr val="FF0000"/>
                </a:solidFill>
              </a:rPr>
              <a:t>CHI SONO I «MINORI A RISCHIO»</a:t>
            </a:r>
            <a:endParaRPr lang="it-IT" dirty="0">
              <a:solidFill>
                <a:srgbClr val="FF0000"/>
              </a:solidFill>
            </a:endParaRPr>
          </a:p>
        </p:txBody>
      </p:sp>
      <p:sp>
        <p:nvSpPr>
          <p:cNvPr id="3" name="Freccia in giù 2"/>
          <p:cNvSpPr/>
          <p:nvPr/>
        </p:nvSpPr>
        <p:spPr>
          <a:xfrm>
            <a:off x="4139952" y="1196752"/>
            <a:ext cx="504056"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107504" y="1514195"/>
            <a:ext cx="2808312" cy="4801314"/>
          </a:xfrm>
          <a:prstGeom prst="rect">
            <a:avLst/>
          </a:prstGeom>
          <a:noFill/>
          <a:ln>
            <a:solidFill>
              <a:srgbClr val="FF0000"/>
            </a:solidFill>
          </a:ln>
        </p:spPr>
        <p:txBody>
          <a:bodyPr wrap="square" rtlCol="0">
            <a:spAutoFit/>
          </a:bodyPr>
          <a:lstStyle/>
          <a:p>
            <a:pPr algn="just"/>
            <a:r>
              <a:rPr lang="it-IT" sz="1600" dirty="0" smtClean="0"/>
              <a:t>Minori in </a:t>
            </a:r>
            <a:r>
              <a:rPr lang="it-IT" sz="1600" dirty="0"/>
              <a:t>situazioni di «disagio» </a:t>
            </a:r>
            <a:r>
              <a:rPr lang="it-IT" sz="1600" dirty="0" smtClean="0"/>
              <a:t>riconducibili </a:t>
            </a:r>
            <a:r>
              <a:rPr lang="it-IT" sz="1600" dirty="0"/>
              <a:t>alla violazione di doveri o all’abuso dei poteri da parte dei genitori o a loro comportamenti omissivi </a:t>
            </a:r>
            <a:r>
              <a:rPr lang="it-IT" sz="1600" dirty="0" smtClean="0"/>
              <a:t>(incapacità di prendere essi stessi le misure necessarie per affrontare il problema del figlio):</a:t>
            </a:r>
            <a:endParaRPr lang="it-IT" sz="1600" dirty="0"/>
          </a:p>
          <a:p>
            <a:pPr marL="285750" indent="-285750" algn="just">
              <a:buFontTx/>
              <a:buChar char="-"/>
            </a:pPr>
            <a:r>
              <a:rPr lang="it-IT" dirty="0" smtClean="0"/>
              <a:t>Maltrattamenti o abusi </a:t>
            </a:r>
            <a:r>
              <a:rPr lang="it-IT" dirty="0" err="1" smtClean="0"/>
              <a:t>intrafamiliari</a:t>
            </a:r>
            <a:endParaRPr lang="it-IT" dirty="0" smtClean="0"/>
          </a:p>
          <a:p>
            <a:pPr marL="285750" indent="-285750" algn="just">
              <a:buFontTx/>
              <a:buChar char="-"/>
            </a:pPr>
            <a:r>
              <a:rPr lang="it-IT" dirty="0" smtClean="0"/>
              <a:t>Gravi trascuratezze genitoriali </a:t>
            </a:r>
          </a:p>
          <a:p>
            <a:pPr marL="285750" indent="-285750" algn="just">
              <a:buFontTx/>
              <a:buChar char="-"/>
            </a:pPr>
            <a:r>
              <a:rPr lang="it-IT" dirty="0" smtClean="0"/>
              <a:t>Grave conflittualità genitoriale tale da provocare disagi evolutivi ai figli</a:t>
            </a:r>
          </a:p>
          <a:p>
            <a:pPr marL="285750" indent="-285750" algn="just">
              <a:buFontTx/>
              <a:buChar char="-"/>
            </a:pPr>
            <a:r>
              <a:rPr lang="it-IT" dirty="0" smtClean="0"/>
              <a:t>……….</a:t>
            </a:r>
            <a:endParaRPr lang="it-IT" dirty="0"/>
          </a:p>
        </p:txBody>
      </p:sp>
      <p:sp>
        <p:nvSpPr>
          <p:cNvPr id="7" name="CasellaDiTesto 6"/>
          <p:cNvSpPr txBox="1"/>
          <p:nvPr/>
        </p:nvSpPr>
        <p:spPr>
          <a:xfrm>
            <a:off x="4011675" y="1514195"/>
            <a:ext cx="4608512" cy="5355312"/>
          </a:xfrm>
          <a:prstGeom prst="rect">
            <a:avLst/>
          </a:prstGeom>
          <a:noFill/>
          <a:ln>
            <a:solidFill>
              <a:srgbClr val="FF0000"/>
            </a:solidFill>
          </a:ln>
        </p:spPr>
        <p:txBody>
          <a:bodyPr wrap="square" rtlCol="0">
            <a:spAutoFit/>
          </a:bodyPr>
          <a:lstStyle/>
          <a:p>
            <a:pPr algn="just"/>
            <a:r>
              <a:rPr lang="it-IT" dirty="0" smtClean="0"/>
              <a:t>Minori in situazioni di difficoltà anche non necessariamente riconducibile alla violazione di doveri o all’abuso dei poteri da parte dei genitori o a loro comportamenti omissivi. Vi rientrano:</a:t>
            </a:r>
            <a:endParaRPr lang="it-IT" dirty="0"/>
          </a:p>
          <a:p>
            <a:pPr marL="285750" indent="-285750" algn="just">
              <a:buFontTx/>
              <a:buChar char="-"/>
            </a:pPr>
            <a:r>
              <a:rPr lang="it-IT" dirty="0" smtClean="0"/>
              <a:t>«</a:t>
            </a:r>
            <a:r>
              <a:rPr lang="it-IT" dirty="0"/>
              <a:t>disturbi» di vario genere (</a:t>
            </a:r>
            <a:r>
              <a:rPr lang="it-IT" dirty="0" smtClean="0"/>
              <a:t>nell'apprendimento, nell'adattamento </a:t>
            </a:r>
            <a:r>
              <a:rPr lang="it-IT" dirty="0"/>
              <a:t>a scuola, nei rapporti con i coetanei e così enumerando</a:t>
            </a:r>
            <a:r>
              <a:rPr lang="it-IT" dirty="0" smtClean="0"/>
              <a:t>);</a:t>
            </a:r>
          </a:p>
          <a:p>
            <a:pPr marL="285750" indent="-285750" algn="just">
              <a:buFontTx/>
              <a:buChar char="-"/>
            </a:pPr>
            <a:r>
              <a:rPr lang="it-IT" altLang="it-IT" dirty="0" smtClean="0"/>
              <a:t>situazioni </a:t>
            </a:r>
            <a:r>
              <a:rPr lang="it-IT" altLang="it-IT" dirty="0"/>
              <a:t>di</a:t>
            </a:r>
            <a:r>
              <a:rPr lang="it-IT" altLang="it-IT" b="1" dirty="0"/>
              <a:t> </a:t>
            </a:r>
            <a:r>
              <a:rPr lang="it-IT" altLang="it-IT" dirty="0"/>
              <a:t>grave pericolo per il minore, il cui comportamento lo porta a situazioni pregiudizievoli per la sua salute psicofisica (</a:t>
            </a:r>
            <a:r>
              <a:rPr lang="it-IT" altLang="it-IT" dirty="0" err="1" smtClean="0"/>
              <a:t>prostituzione,alcolismo</a:t>
            </a:r>
            <a:r>
              <a:rPr lang="it-IT" altLang="it-IT" dirty="0"/>
              <a:t>, tossicodipendenza, fughe da casa</a:t>
            </a:r>
            <a:r>
              <a:rPr lang="it-IT" altLang="it-IT" dirty="0" smtClean="0"/>
              <a:t>, </a:t>
            </a:r>
            <a:r>
              <a:rPr lang="it-IT" altLang="it-IT" dirty="0"/>
              <a:t>ecc</a:t>
            </a:r>
            <a:r>
              <a:rPr lang="it-IT" altLang="it-IT" dirty="0" smtClean="0"/>
              <a:t>.);</a:t>
            </a:r>
          </a:p>
          <a:p>
            <a:pPr marL="285750" indent="-285750" algn="just">
              <a:buFontTx/>
              <a:buChar char="-"/>
            </a:pPr>
            <a:r>
              <a:rPr lang="it-IT" dirty="0" smtClean="0"/>
              <a:t>Minori che commettono reati (furti, rapine, violenze sessuali di gruppo …….) o comunque autori di comportamenti </a:t>
            </a:r>
            <a:r>
              <a:rPr lang="it-IT" dirty="0" err="1" smtClean="0"/>
              <a:t>pre</a:t>
            </a:r>
            <a:r>
              <a:rPr lang="it-IT" dirty="0" smtClean="0"/>
              <a:t>-devianti (teppismo</a:t>
            </a:r>
            <a:r>
              <a:rPr lang="it-IT" dirty="0"/>
              <a:t>, forme </a:t>
            </a:r>
            <a:r>
              <a:rPr lang="it-IT" dirty="0" smtClean="0"/>
              <a:t>di bullismo o </a:t>
            </a:r>
            <a:r>
              <a:rPr lang="it-IT" dirty="0" err="1" smtClean="0"/>
              <a:t>cyberbullismo</a:t>
            </a:r>
            <a:r>
              <a:rPr lang="it-IT" dirty="0" smtClean="0"/>
              <a:t>). </a:t>
            </a:r>
            <a:endParaRPr lang="it-IT" dirty="0"/>
          </a:p>
        </p:txBody>
      </p:sp>
    </p:spTree>
    <p:extLst>
      <p:ext uri="{BB962C8B-B14F-4D97-AF65-F5344CB8AC3E}">
        <p14:creationId xmlns:p14="http://schemas.microsoft.com/office/powerpoint/2010/main" val="1529349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1"/>
            <a:ext cx="4114800" cy="3917032"/>
          </a:xfrm>
          <a:ln>
            <a:solidFill>
              <a:schemeClr val="accent1"/>
            </a:solidFill>
          </a:ln>
        </p:spPr>
        <p:txBody>
          <a:bodyPr>
            <a:normAutofit fontScale="47500" lnSpcReduction="20000"/>
          </a:bodyPr>
          <a:lstStyle/>
          <a:p>
            <a:r>
              <a:rPr lang="it-IT" i="1" dirty="0" smtClean="0">
                <a:solidFill>
                  <a:srgbClr val="FF0000"/>
                </a:solidFill>
              </a:rPr>
              <a:t> Alla stessa pena soggiace chi </a:t>
            </a:r>
            <a:r>
              <a:rPr lang="it-IT" b="1" i="1" u="sng" dirty="0" smtClean="0">
                <a:solidFill>
                  <a:srgbClr val="FF0000"/>
                </a:solidFill>
              </a:rPr>
              <a:t>induce</a:t>
            </a:r>
            <a:r>
              <a:rPr lang="it-IT" i="1" dirty="0" smtClean="0">
                <a:solidFill>
                  <a:srgbClr val="FF0000"/>
                </a:solidFill>
              </a:rPr>
              <a:t> taluno a compiere o subire atti sessuali:</a:t>
            </a:r>
            <a:br>
              <a:rPr lang="it-IT" i="1" dirty="0" smtClean="0">
                <a:solidFill>
                  <a:srgbClr val="FF0000"/>
                </a:solidFill>
              </a:rPr>
            </a:br>
            <a:r>
              <a:rPr lang="it-IT" i="1" dirty="0" smtClean="0">
                <a:solidFill>
                  <a:srgbClr val="FF0000"/>
                </a:solidFill>
              </a:rPr>
              <a:t>1) abusando delle condizioni di inferiorità fisica o psichica della persona offesa al momento del fatto </a:t>
            </a:r>
            <a:r>
              <a:rPr lang="it-IT" dirty="0" smtClean="0"/>
              <a:t>(Es. eroinomane in crisi di astinenza indotta al coito con la promessa di una dose di droga) </a:t>
            </a:r>
            <a:r>
              <a:rPr lang="it-IT" i="1" dirty="0" smtClean="0">
                <a:solidFill>
                  <a:srgbClr val="FF0000"/>
                </a:solidFill>
              </a:rPr>
              <a:t>;</a:t>
            </a:r>
            <a:br>
              <a:rPr lang="it-IT" i="1" dirty="0" smtClean="0">
                <a:solidFill>
                  <a:srgbClr val="FF0000"/>
                </a:solidFill>
              </a:rPr>
            </a:br>
            <a:r>
              <a:rPr lang="it-IT" i="1" dirty="0" smtClean="0">
                <a:solidFill>
                  <a:srgbClr val="FF0000"/>
                </a:solidFill>
              </a:rPr>
              <a:t>2) traendo in inganno la persona offesa per essersi il colpevole sostituito ad altra persona </a:t>
            </a:r>
            <a:r>
              <a:rPr lang="it-IT" dirty="0" smtClean="0"/>
              <a:t>(Es. </a:t>
            </a:r>
            <a:r>
              <a:rPr lang="it-IT" dirty="0"/>
              <a:t>falsa attribuzione di una qualifica </a:t>
            </a:r>
            <a:r>
              <a:rPr lang="it-IT" dirty="0" smtClean="0"/>
              <a:t>professionale. </a:t>
            </a:r>
            <a:r>
              <a:rPr lang="it-IT" dirty="0" err="1" smtClean="0"/>
              <a:t>Cass</a:t>
            </a:r>
            <a:r>
              <a:rPr lang="it-IT" dirty="0"/>
              <a:t>. Sez. III n. 20578 del </a:t>
            </a:r>
            <a:r>
              <a:rPr lang="it-IT" dirty="0" smtClean="0"/>
              <a:t>2010)</a:t>
            </a:r>
            <a:r>
              <a:rPr lang="it-IT" i="1" dirty="0" smtClean="0">
                <a:solidFill>
                  <a:srgbClr val="FF0000"/>
                </a:solidFill>
              </a:rPr>
              <a:t>.</a:t>
            </a:r>
            <a:br>
              <a:rPr lang="it-IT" i="1" dirty="0" smtClean="0">
                <a:solidFill>
                  <a:srgbClr val="FF0000"/>
                </a:solidFill>
              </a:rPr>
            </a:br>
            <a:r>
              <a:rPr lang="it-IT" i="1" dirty="0" smtClean="0">
                <a:solidFill>
                  <a:srgbClr val="FF0000"/>
                </a:solidFill>
              </a:rPr>
              <a:t>    </a:t>
            </a:r>
          </a:p>
          <a:p>
            <a:r>
              <a:rPr lang="it-IT" i="1" dirty="0" smtClean="0">
                <a:solidFill>
                  <a:srgbClr val="FF0000"/>
                </a:solidFill>
              </a:rPr>
              <a:t>Nei casi di minore gravità la pena è diminuita in misura non eccedente i due terzi.</a:t>
            </a:r>
            <a:endParaRPr lang="it-IT" i="1" dirty="0"/>
          </a:p>
        </p:txBody>
      </p:sp>
      <p:sp>
        <p:nvSpPr>
          <p:cNvPr id="4" name="Titolo 1"/>
          <p:cNvSpPr>
            <a:spLocks noGrp="1"/>
          </p:cNvSpPr>
          <p:nvPr>
            <p:ph type="title"/>
          </p:nvPr>
        </p:nvSpPr>
        <p:spPr>
          <a:ln w="28575">
            <a:solidFill>
              <a:schemeClr val="accent1"/>
            </a:solidFill>
          </a:ln>
        </p:spPr>
        <p:txBody>
          <a:bodyPr>
            <a:normAutofit fontScale="90000"/>
          </a:bodyPr>
          <a:lstStyle/>
          <a:p>
            <a:r>
              <a:rPr lang="it-IT" b="1" u="sng" dirty="0" smtClean="0"/>
              <a:t>ART. 609 bis II comma c.p. </a:t>
            </a:r>
            <a:r>
              <a:rPr lang="it-IT" dirty="0" smtClean="0"/>
              <a:t/>
            </a:r>
            <a:br>
              <a:rPr lang="it-IT" dirty="0" smtClean="0"/>
            </a:br>
            <a:r>
              <a:rPr lang="it-IT" dirty="0" smtClean="0"/>
              <a:t>- Violenza sessuale-</a:t>
            </a:r>
            <a:endParaRPr lang="it-IT" dirty="0"/>
          </a:p>
        </p:txBody>
      </p:sp>
      <p:sp>
        <p:nvSpPr>
          <p:cNvPr id="5" name="CasellaDiTesto 4"/>
          <p:cNvSpPr txBox="1"/>
          <p:nvPr/>
        </p:nvSpPr>
        <p:spPr>
          <a:xfrm>
            <a:off x="5004048" y="1628800"/>
            <a:ext cx="3672408" cy="1477328"/>
          </a:xfrm>
          <a:prstGeom prst="rect">
            <a:avLst/>
          </a:prstGeom>
          <a:noFill/>
        </p:spPr>
        <p:txBody>
          <a:bodyPr wrap="square" rtlCol="0">
            <a:spAutoFit/>
          </a:bodyPr>
          <a:lstStyle/>
          <a:p>
            <a:endParaRPr lang="it-IT" dirty="0" smtClean="0"/>
          </a:p>
          <a:p>
            <a:pPr algn="ctr"/>
            <a:r>
              <a:rPr lang="it-IT" b="1" dirty="0" smtClean="0"/>
              <a:t>ABUSO</a:t>
            </a:r>
            <a:r>
              <a:rPr lang="it-IT" dirty="0" smtClean="0"/>
              <a:t> delle condizioni di INFERIORITA’ FISICA, PSICHICA o INGANNO MEDIANTE SOSTITUZIONE </a:t>
            </a:r>
            <a:r>
              <a:rPr lang="it-IT" dirty="0" err="1" smtClean="0"/>
              <a:t>DI</a:t>
            </a:r>
            <a:r>
              <a:rPr lang="it-IT" dirty="0" smtClean="0"/>
              <a:t> PERSONA.</a:t>
            </a:r>
            <a:endParaRPr lang="it-IT" dirty="0"/>
          </a:p>
        </p:txBody>
      </p:sp>
      <p:cxnSp>
        <p:nvCxnSpPr>
          <p:cNvPr id="7" name="Connettore 2 6"/>
          <p:cNvCxnSpPr/>
          <p:nvPr/>
        </p:nvCxnSpPr>
        <p:spPr>
          <a:xfrm flipH="1">
            <a:off x="5292080" y="2204864"/>
            <a:ext cx="576064" cy="19442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Ovale 7"/>
          <p:cNvSpPr/>
          <p:nvPr/>
        </p:nvSpPr>
        <p:spPr>
          <a:xfrm>
            <a:off x="4788024" y="4005064"/>
            <a:ext cx="2520280" cy="1440160"/>
          </a:xfrm>
          <a:prstGeom prst="ellipse">
            <a:avLst/>
          </a:prstGeom>
          <a:solidFill>
            <a:srgbClr val="F57BC4"/>
          </a:solidFill>
          <a:ln>
            <a:solidFill>
              <a:srgbClr val="E06A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5148064" y="4293096"/>
            <a:ext cx="2016224" cy="1015663"/>
          </a:xfrm>
          <a:prstGeom prst="rect">
            <a:avLst/>
          </a:prstGeom>
          <a:noFill/>
        </p:spPr>
        <p:txBody>
          <a:bodyPr wrap="square" rtlCol="0">
            <a:spAutoFit/>
          </a:bodyPr>
          <a:lstStyle/>
          <a:p>
            <a:r>
              <a:rPr lang="it-IT" sz="1400" dirty="0" err="1" smtClean="0"/>
              <a:t>approfittamento</a:t>
            </a:r>
            <a:r>
              <a:rPr lang="it-IT" sz="1400" dirty="0" smtClean="0"/>
              <a:t> delle CONDIZIONI del SOGGETTO PASSIVO</a:t>
            </a:r>
          </a:p>
          <a:p>
            <a:endParaRPr lang="it-IT" dirty="0"/>
          </a:p>
        </p:txBody>
      </p:sp>
      <p:sp>
        <p:nvSpPr>
          <p:cNvPr id="11" name="Callout con freccia in su 10"/>
          <p:cNvSpPr/>
          <p:nvPr/>
        </p:nvSpPr>
        <p:spPr>
          <a:xfrm>
            <a:off x="467544" y="5589240"/>
            <a:ext cx="4464496" cy="108012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539552" y="6021288"/>
            <a:ext cx="4392488" cy="307777"/>
          </a:xfrm>
          <a:prstGeom prst="rect">
            <a:avLst/>
          </a:prstGeom>
          <a:noFill/>
        </p:spPr>
        <p:txBody>
          <a:bodyPr wrap="square" rtlCol="0">
            <a:spAutoFit/>
          </a:bodyPr>
          <a:lstStyle/>
          <a:p>
            <a:r>
              <a:rPr lang="it-IT" sz="1400" dirty="0"/>
              <a:t>c.d. VIOLENZA SESSUALE </a:t>
            </a:r>
            <a:r>
              <a:rPr lang="it-IT" sz="1400" u="sng" dirty="0"/>
              <a:t>PER </a:t>
            </a:r>
            <a:r>
              <a:rPr lang="it-IT" sz="1400" u="sng" dirty="0" smtClean="0"/>
              <a:t>INDUZIONE</a:t>
            </a:r>
            <a:endParaRPr lang="it-IT" sz="1400" u="sng" dirty="0"/>
          </a:p>
        </p:txBody>
      </p:sp>
      <p:sp>
        <p:nvSpPr>
          <p:cNvPr id="14" name="Segnaposto numero diapositiva 13"/>
          <p:cNvSpPr>
            <a:spLocks noGrp="1"/>
          </p:cNvSpPr>
          <p:nvPr>
            <p:ph type="sldNum" sz="quarter" idx="12"/>
          </p:nvPr>
        </p:nvSpPr>
        <p:spPr/>
        <p:txBody>
          <a:bodyPr/>
          <a:lstStyle/>
          <a:p>
            <a:fld id="{33384D12-A210-402C-B0DA-69DB124A0260}" type="slidenum">
              <a:rPr lang="it-IT" smtClean="0"/>
              <a:pPr/>
              <a:t>30</a:t>
            </a:fld>
            <a:endParaRPr lang="it-IT"/>
          </a:p>
        </p:txBody>
      </p:sp>
    </p:spTree>
    <p:extLst>
      <p:ext uri="{BB962C8B-B14F-4D97-AF65-F5344CB8AC3E}">
        <p14:creationId xmlns:p14="http://schemas.microsoft.com/office/powerpoint/2010/main" val="4653229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ln>
            <a:solidFill>
              <a:schemeClr val="accent1"/>
            </a:solidFill>
          </a:ln>
        </p:spPr>
        <p:txBody>
          <a:bodyPr>
            <a:normAutofit fontScale="47500" lnSpcReduction="20000"/>
          </a:bodyPr>
          <a:lstStyle/>
          <a:p>
            <a:pPr indent="342900">
              <a:buNone/>
            </a:pPr>
            <a:r>
              <a:rPr lang="it-IT" i="1" dirty="0">
                <a:solidFill>
                  <a:srgbClr val="FF0000"/>
                </a:solidFill>
              </a:rPr>
              <a:t>La pena è della reclusione da sei a dodici anni se i fatti di cui all'articolo </a:t>
            </a:r>
            <a:r>
              <a:rPr lang="it-IT" i="1" dirty="0">
                <a:solidFill>
                  <a:srgbClr val="FF0000"/>
                </a:solidFill>
                <a:hlinkClick r:id="rId2" tooltip="Violenza sessuale"/>
              </a:rPr>
              <a:t>609 bis</a:t>
            </a:r>
            <a:r>
              <a:rPr lang="it-IT" i="1" dirty="0">
                <a:solidFill>
                  <a:srgbClr val="FF0000"/>
                </a:solidFill>
              </a:rPr>
              <a:t> sono commessi</a:t>
            </a:r>
            <a:r>
              <a:rPr lang="it-IT" i="1" dirty="0" smtClean="0">
                <a:solidFill>
                  <a:srgbClr val="FF0000"/>
                </a:solidFill>
              </a:rPr>
              <a:t>:</a:t>
            </a:r>
          </a:p>
          <a:p>
            <a:pPr indent="342900">
              <a:buNone/>
            </a:pPr>
            <a:r>
              <a:rPr lang="it-IT" i="1" dirty="0">
                <a:solidFill>
                  <a:srgbClr val="FF0000"/>
                </a:solidFill>
              </a:rPr>
              <a:t/>
            </a:r>
            <a:br>
              <a:rPr lang="it-IT" i="1" dirty="0">
                <a:solidFill>
                  <a:srgbClr val="FF0000"/>
                </a:solidFill>
              </a:rPr>
            </a:br>
            <a:r>
              <a:rPr lang="it-IT" i="1" dirty="0">
                <a:solidFill>
                  <a:srgbClr val="FF0000"/>
                </a:solidFill>
              </a:rPr>
              <a:t>1) </a:t>
            </a:r>
            <a:r>
              <a:rPr lang="it-IT" i="1" u="sng" dirty="0">
                <a:solidFill>
                  <a:srgbClr val="FF0000"/>
                </a:solidFill>
              </a:rPr>
              <a:t>nei confronti di persona che non ha compiuto gli anni quattordici;</a:t>
            </a:r>
            <a:br>
              <a:rPr lang="it-IT" i="1" u="sng" dirty="0">
                <a:solidFill>
                  <a:srgbClr val="FF0000"/>
                </a:solidFill>
              </a:rPr>
            </a:br>
            <a:r>
              <a:rPr lang="it-IT" i="1" dirty="0">
                <a:solidFill>
                  <a:srgbClr val="FF0000"/>
                </a:solidFill>
              </a:rPr>
              <a:t>2) con l'uso di armi o di sostanze alcoliche, narcotiche o stupefacenti o di altri strumenti o sostanze gravemente lesivi della salute della persona offesa;</a:t>
            </a:r>
            <a:br>
              <a:rPr lang="it-IT" i="1" dirty="0">
                <a:solidFill>
                  <a:srgbClr val="FF0000"/>
                </a:solidFill>
              </a:rPr>
            </a:br>
            <a:r>
              <a:rPr lang="it-IT" i="1" dirty="0">
                <a:solidFill>
                  <a:srgbClr val="FF0000"/>
                </a:solidFill>
              </a:rPr>
              <a:t>3) da persona travisata o che simuli la qualità di pubblico ufficiale o di incaricato di pubblico servizio;</a:t>
            </a:r>
            <a:br>
              <a:rPr lang="it-IT" i="1" dirty="0">
                <a:solidFill>
                  <a:srgbClr val="FF0000"/>
                </a:solidFill>
              </a:rPr>
            </a:br>
            <a:r>
              <a:rPr lang="it-IT" i="1" dirty="0">
                <a:solidFill>
                  <a:srgbClr val="FF0000"/>
                </a:solidFill>
              </a:rPr>
              <a:t>4) su persona comunque sottoposta a limitazioni della libertà personale;</a:t>
            </a:r>
            <a:br>
              <a:rPr lang="it-IT" i="1" dirty="0">
                <a:solidFill>
                  <a:srgbClr val="FF0000"/>
                </a:solidFill>
              </a:rPr>
            </a:br>
            <a:r>
              <a:rPr lang="it-IT" i="1" dirty="0">
                <a:solidFill>
                  <a:srgbClr val="FF0000"/>
                </a:solidFill>
              </a:rPr>
              <a:t>5) </a:t>
            </a:r>
            <a:r>
              <a:rPr lang="it-IT" i="1" u="sng" dirty="0">
                <a:solidFill>
                  <a:srgbClr val="FF0000"/>
                </a:solidFill>
              </a:rPr>
              <a:t>nei confronti di persona che non ha compiuto gli anni sedici della quale il colpevole sia l'ascendente, il genitore anche adottivo, il tutore.</a:t>
            </a:r>
            <a:br>
              <a:rPr lang="it-IT" i="1" u="sng" dirty="0">
                <a:solidFill>
                  <a:srgbClr val="FF0000"/>
                </a:solidFill>
              </a:rPr>
            </a:br>
            <a:r>
              <a:rPr lang="it-IT" i="1" dirty="0">
                <a:solidFill>
                  <a:srgbClr val="FF0000"/>
                </a:solidFill>
              </a:rPr>
              <a:t>5 bis) </a:t>
            </a:r>
            <a:r>
              <a:rPr lang="it-IT" i="1" u="sng" dirty="0">
                <a:solidFill>
                  <a:srgbClr val="FF0000"/>
                </a:solidFill>
              </a:rPr>
              <a:t>all’interno o nelle immediate vicinanze di istituto d’istruzione o di formazione frequentato dalla persona offesa;</a:t>
            </a:r>
            <a:br>
              <a:rPr lang="it-IT" i="1" u="sng" dirty="0">
                <a:solidFill>
                  <a:srgbClr val="FF0000"/>
                </a:solidFill>
              </a:rPr>
            </a:br>
            <a:r>
              <a:rPr lang="it-IT" i="1" dirty="0">
                <a:solidFill>
                  <a:srgbClr val="FF0000"/>
                </a:solidFill>
              </a:rPr>
              <a:t>5-ter) nei confronti di donna in stato di gravidanza;</a:t>
            </a:r>
            <a:br>
              <a:rPr lang="it-IT" i="1" dirty="0">
                <a:solidFill>
                  <a:srgbClr val="FF0000"/>
                </a:solidFill>
              </a:rPr>
            </a:br>
            <a:r>
              <a:rPr lang="it-IT" i="1" dirty="0">
                <a:solidFill>
                  <a:srgbClr val="FF0000"/>
                </a:solidFill>
              </a:rPr>
              <a:t>5-quater) nei confronti di persona della quale il colpevole sia il coniuge, anche separato o divorziato, ovvero colui che alla stessa persona è o è stato legato da relazione affettiva, anche senza convivenza;</a:t>
            </a:r>
            <a:br>
              <a:rPr lang="it-IT" i="1" dirty="0">
                <a:solidFill>
                  <a:srgbClr val="FF0000"/>
                </a:solidFill>
              </a:rPr>
            </a:br>
            <a:r>
              <a:rPr lang="it-IT" i="1" dirty="0">
                <a:solidFill>
                  <a:srgbClr val="FF0000"/>
                </a:solidFill>
              </a:rPr>
              <a:t>5-quinquies) se il reato è commesso da persona che fa parte di un'associazione per delinquere e al fine di agevolarne l'attività;</a:t>
            </a:r>
            <a:br>
              <a:rPr lang="it-IT" i="1" dirty="0">
                <a:solidFill>
                  <a:srgbClr val="FF0000"/>
                </a:solidFill>
              </a:rPr>
            </a:br>
            <a:r>
              <a:rPr lang="it-IT" i="1" dirty="0">
                <a:solidFill>
                  <a:srgbClr val="FF0000"/>
                </a:solidFill>
              </a:rPr>
              <a:t>5-sexies) </a:t>
            </a:r>
            <a:r>
              <a:rPr lang="it-IT" i="1" u="sng" dirty="0">
                <a:solidFill>
                  <a:srgbClr val="FF0000"/>
                </a:solidFill>
              </a:rPr>
              <a:t>se il reato è commesso con violenze gravi o se dal fatto deriva al minore, a causa della reiterazione delle condotte, un pregiudizio </a:t>
            </a:r>
            <a:r>
              <a:rPr lang="it-IT" i="1" u="sng" dirty="0" smtClean="0">
                <a:solidFill>
                  <a:srgbClr val="FF0000"/>
                </a:solidFill>
              </a:rPr>
              <a:t>grave.</a:t>
            </a:r>
            <a:r>
              <a:rPr lang="it-IT" i="1" u="sng" dirty="0">
                <a:solidFill>
                  <a:srgbClr val="FF0000"/>
                </a:solidFill>
              </a:rPr>
              <a:t/>
            </a:r>
            <a:br>
              <a:rPr lang="it-IT" i="1" u="sng" dirty="0">
                <a:solidFill>
                  <a:srgbClr val="FF0000"/>
                </a:solidFill>
              </a:rPr>
            </a:br>
            <a:r>
              <a:rPr lang="it-IT" i="1" u="sng" dirty="0">
                <a:solidFill>
                  <a:srgbClr val="FF0000"/>
                </a:solidFill>
              </a:rPr>
              <a:t>La pena è della reclusione da sette a quattordici anni se il fatto è commesso nei confronti di persona che non ha compiuto gli anni dieci.</a:t>
            </a:r>
            <a:endParaRPr lang="it-IT" u="sng" dirty="0">
              <a:solidFill>
                <a:srgbClr val="FF0000"/>
              </a:solidFill>
            </a:endParaRPr>
          </a:p>
          <a:p>
            <a:pPr indent="342900">
              <a:buNone/>
            </a:pPr>
            <a:endParaRPr lang="it-IT" b="1" i="1" u="sng" dirty="0">
              <a:solidFill>
                <a:srgbClr val="FF0000"/>
              </a:solidFill>
            </a:endParaRPr>
          </a:p>
        </p:txBody>
      </p:sp>
      <p:sp>
        <p:nvSpPr>
          <p:cNvPr id="4" name="Titolo 1"/>
          <p:cNvSpPr>
            <a:spLocks noGrp="1"/>
          </p:cNvSpPr>
          <p:nvPr>
            <p:ph type="title"/>
          </p:nvPr>
        </p:nvSpPr>
        <p:spPr>
          <a:ln w="28575">
            <a:solidFill>
              <a:schemeClr val="accent1"/>
            </a:solidFill>
          </a:ln>
        </p:spPr>
        <p:txBody>
          <a:bodyPr>
            <a:normAutofit fontScale="90000"/>
          </a:bodyPr>
          <a:lstStyle/>
          <a:p>
            <a:r>
              <a:rPr lang="it-IT" b="1" u="sng" dirty="0" smtClean="0"/>
              <a:t>ART. 609 </a:t>
            </a:r>
            <a:r>
              <a:rPr lang="it-IT" b="1" u="sng" dirty="0" err="1" smtClean="0"/>
              <a:t>ter</a:t>
            </a:r>
            <a:r>
              <a:rPr lang="it-IT" b="1" u="sng" dirty="0" smtClean="0"/>
              <a:t> c.p. </a:t>
            </a:r>
            <a:r>
              <a:rPr lang="it-IT" dirty="0" smtClean="0"/>
              <a:t/>
            </a:r>
            <a:br>
              <a:rPr lang="it-IT" dirty="0" smtClean="0"/>
            </a:br>
            <a:r>
              <a:rPr lang="it-IT" dirty="0" smtClean="0"/>
              <a:t>- Circostanze aggravanti-</a:t>
            </a:r>
            <a:endParaRPr lang="it-IT" dirty="0"/>
          </a:p>
        </p:txBody>
      </p:sp>
      <p:sp>
        <p:nvSpPr>
          <p:cNvPr id="7" name="Segnaposto numero diapositiva 6"/>
          <p:cNvSpPr>
            <a:spLocks noGrp="1"/>
          </p:cNvSpPr>
          <p:nvPr>
            <p:ph type="sldNum" sz="quarter" idx="12"/>
          </p:nvPr>
        </p:nvSpPr>
        <p:spPr/>
        <p:txBody>
          <a:bodyPr/>
          <a:lstStyle/>
          <a:p>
            <a:fld id="{33384D12-A210-402C-B0DA-69DB124A0260}" type="slidenum">
              <a:rPr lang="it-IT" smtClean="0"/>
              <a:pPr/>
              <a:t>31</a:t>
            </a:fld>
            <a:endParaRPr lang="it-IT"/>
          </a:p>
        </p:txBody>
      </p:sp>
    </p:spTree>
    <p:extLst>
      <p:ext uri="{BB962C8B-B14F-4D97-AF65-F5344CB8AC3E}">
        <p14:creationId xmlns:p14="http://schemas.microsoft.com/office/powerpoint/2010/main" val="42705641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4546848" cy="5069160"/>
          </a:xfrm>
          <a:ln>
            <a:solidFill>
              <a:schemeClr val="tx2">
                <a:lumMod val="40000"/>
                <a:lumOff val="60000"/>
              </a:schemeClr>
            </a:solidFill>
          </a:ln>
        </p:spPr>
        <p:txBody>
          <a:bodyPr>
            <a:noAutofit/>
          </a:bodyPr>
          <a:lstStyle/>
          <a:p>
            <a:pPr indent="342900">
              <a:buNone/>
            </a:pPr>
            <a:r>
              <a:rPr lang="it-IT" sz="1200" i="1" dirty="0" smtClean="0">
                <a:solidFill>
                  <a:srgbClr val="FF0000"/>
                </a:solidFill>
              </a:rPr>
              <a:t>Soggiace alla pena stabilita dall'articolo 609-bis chiunque, al di fuori delle ipotesi previste in detto articolo, compie atti sessuali con persona che, al momento del fatto:</a:t>
            </a:r>
            <a:br>
              <a:rPr lang="it-IT" sz="1200" i="1" dirty="0" smtClean="0">
                <a:solidFill>
                  <a:srgbClr val="FF0000"/>
                </a:solidFill>
              </a:rPr>
            </a:br>
            <a:r>
              <a:rPr lang="it-IT" sz="1200" i="1" dirty="0" smtClean="0">
                <a:solidFill>
                  <a:srgbClr val="FF0000"/>
                </a:solidFill>
              </a:rPr>
              <a:t>1) non ha compiuto gli anni quattordici;</a:t>
            </a:r>
            <a:br>
              <a:rPr lang="it-IT" sz="1200" i="1" dirty="0" smtClean="0">
                <a:solidFill>
                  <a:srgbClr val="FF0000"/>
                </a:solidFill>
              </a:rPr>
            </a:br>
            <a:r>
              <a:rPr lang="it-IT" sz="1200" i="1" dirty="0" smtClean="0">
                <a:solidFill>
                  <a:srgbClr val="FF0000"/>
                </a:solidFill>
              </a:rPr>
              <a:t>2) non ha compiuto gli anni sedici, quando il colpevole sia l'ascendente, il genitore, anche adottivo, o il di lui convivente, il tutore, ovvero altra persona cui, per ragioni di cura, di educazione, di istruzione, di vigilanza o di custodia, il minore è affidato o che abbia, con quest'ultimo, una relazione di convivenza. </a:t>
            </a:r>
            <a:br>
              <a:rPr lang="it-IT" sz="1200" i="1" dirty="0" smtClean="0">
                <a:solidFill>
                  <a:srgbClr val="FF0000"/>
                </a:solidFill>
              </a:rPr>
            </a:br>
            <a:r>
              <a:rPr lang="it-IT" sz="1200" i="1" dirty="0" smtClean="0">
                <a:solidFill>
                  <a:srgbClr val="FF0000"/>
                </a:solidFill>
              </a:rPr>
              <a:t>        Fuori dei casi previsti dall'articolo 609-bis, l'ascendente, il genitore, anche adottivo, o il di lui convivente, il tutore, ovvero altra persona cui, per ragioni di cura, di educazione, di istruzione, di vigilanza o di custodia, il minore è affidato, o che abbia con quest'ultimo una relazione di convivenza, che, con l'abuso dei poteri connessi alla sua posizione, compie atti sessuali con persona minore che ha compiuto gli anni sedici, è punito con la reclusione da tre a sei anni. </a:t>
            </a:r>
            <a:br>
              <a:rPr lang="it-IT" sz="1200" i="1" dirty="0" smtClean="0">
                <a:solidFill>
                  <a:srgbClr val="FF0000"/>
                </a:solidFill>
              </a:rPr>
            </a:br>
            <a:r>
              <a:rPr lang="it-IT" sz="1200" i="1" dirty="0" smtClean="0">
                <a:solidFill>
                  <a:srgbClr val="FF0000"/>
                </a:solidFill>
              </a:rPr>
              <a:t>         Non è punibile il minorenne che, al di fuori delle ipotesi previste nell'articolo 609-bis, compie atti sessuali con un minorenne che abbia compiuto gli anni tredici, se la differenza di età tra i soggetti non è superiore a tre anni.</a:t>
            </a:r>
          </a:p>
          <a:p>
            <a:pPr indent="342900">
              <a:buNone/>
            </a:pPr>
            <a:r>
              <a:rPr lang="it-IT" sz="1200" i="1" dirty="0" smtClean="0">
                <a:solidFill>
                  <a:srgbClr val="FF0000"/>
                </a:solidFill>
              </a:rPr>
              <a:t> Nei casi di minore gravità la pena è diminuita in misura non eccedente i due terzi. </a:t>
            </a:r>
            <a:br>
              <a:rPr lang="it-IT" sz="1200" i="1" dirty="0" smtClean="0">
                <a:solidFill>
                  <a:srgbClr val="FF0000"/>
                </a:solidFill>
              </a:rPr>
            </a:br>
            <a:r>
              <a:rPr lang="it-IT" sz="1200" i="1" dirty="0" smtClean="0">
                <a:solidFill>
                  <a:srgbClr val="FF0000"/>
                </a:solidFill>
              </a:rPr>
              <a:t>          Si applica la pena di cui all'articolo 609-ter, secondo comma, se la persona offesa non ha compiuto gli anni dieci.</a:t>
            </a:r>
            <a:endParaRPr lang="it-IT" sz="1200" i="1" dirty="0">
              <a:solidFill>
                <a:srgbClr val="FF0000"/>
              </a:solidFill>
            </a:endParaRPr>
          </a:p>
        </p:txBody>
      </p:sp>
      <p:sp>
        <p:nvSpPr>
          <p:cNvPr id="4" name="Titolo 1"/>
          <p:cNvSpPr>
            <a:spLocks noGrp="1"/>
          </p:cNvSpPr>
          <p:nvPr>
            <p:ph type="title"/>
          </p:nvPr>
        </p:nvSpPr>
        <p:spPr>
          <a:ln w="28575">
            <a:solidFill>
              <a:schemeClr val="accent1"/>
            </a:solidFill>
          </a:ln>
        </p:spPr>
        <p:txBody>
          <a:bodyPr>
            <a:normAutofit fontScale="90000"/>
          </a:bodyPr>
          <a:lstStyle/>
          <a:p>
            <a:r>
              <a:rPr lang="it-IT" b="1" u="sng" dirty="0" smtClean="0"/>
              <a:t>ART. 609 </a:t>
            </a:r>
            <a:r>
              <a:rPr lang="it-IT" b="1" u="sng" dirty="0" err="1" smtClean="0"/>
              <a:t>quater</a:t>
            </a:r>
            <a:r>
              <a:rPr lang="it-IT" b="1" u="sng" dirty="0" smtClean="0"/>
              <a:t>  c.p. </a:t>
            </a:r>
            <a:r>
              <a:rPr lang="it-IT" dirty="0" smtClean="0"/>
              <a:t/>
            </a:r>
            <a:br>
              <a:rPr lang="it-IT" dirty="0" smtClean="0"/>
            </a:br>
            <a:r>
              <a:rPr lang="it-IT" dirty="0" smtClean="0"/>
              <a:t>- Atti sessuali con minorenne-</a:t>
            </a:r>
            <a:endParaRPr lang="it-IT" dirty="0"/>
          </a:p>
        </p:txBody>
      </p:sp>
      <p:sp>
        <p:nvSpPr>
          <p:cNvPr id="5" name="Ritaglia singolo angolo rettangolo 4"/>
          <p:cNvSpPr/>
          <p:nvPr/>
        </p:nvSpPr>
        <p:spPr>
          <a:xfrm>
            <a:off x="5076056" y="1628800"/>
            <a:ext cx="3600400" cy="648072"/>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5292080" y="1772816"/>
            <a:ext cx="3312368" cy="307777"/>
          </a:xfrm>
          <a:prstGeom prst="rect">
            <a:avLst/>
          </a:prstGeom>
          <a:noFill/>
        </p:spPr>
        <p:txBody>
          <a:bodyPr wrap="square" rtlCol="0">
            <a:spAutoFit/>
          </a:bodyPr>
          <a:lstStyle/>
          <a:p>
            <a:r>
              <a:rPr lang="it-IT" sz="1400" dirty="0" smtClean="0"/>
              <a:t>Al di fuori delle ipotesi di violenza sessuale </a:t>
            </a:r>
            <a:endParaRPr lang="it-IT" sz="1400" dirty="0"/>
          </a:p>
        </p:txBody>
      </p:sp>
      <p:sp>
        <p:nvSpPr>
          <p:cNvPr id="7" name="Gallone 6"/>
          <p:cNvSpPr/>
          <p:nvPr/>
        </p:nvSpPr>
        <p:spPr>
          <a:xfrm>
            <a:off x="5148064" y="2636912"/>
            <a:ext cx="288032" cy="36004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8" name="Gallone 7"/>
          <p:cNvSpPr/>
          <p:nvPr/>
        </p:nvSpPr>
        <p:spPr>
          <a:xfrm>
            <a:off x="5436096" y="2636912"/>
            <a:ext cx="288032" cy="36004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9" name="CasellaDiTesto 8"/>
          <p:cNvSpPr txBox="1"/>
          <p:nvPr/>
        </p:nvSpPr>
        <p:spPr>
          <a:xfrm>
            <a:off x="5940152" y="2564905"/>
            <a:ext cx="2736304" cy="1569660"/>
          </a:xfrm>
          <a:prstGeom prst="rect">
            <a:avLst/>
          </a:prstGeom>
          <a:noFill/>
          <a:ln>
            <a:solidFill>
              <a:schemeClr val="tx2">
                <a:lumMod val="40000"/>
                <a:lumOff val="60000"/>
              </a:schemeClr>
            </a:solidFill>
          </a:ln>
        </p:spPr>
        <p:txBody>
          <a:bodyPr wrap="square" rtlCol="0">
            <a:spAutoFit/>
          </a:bodyPr>
          <a:lstStyle/>
          <a:p>
            <a:pPr marL="342900" indent="-342900">
              <a:buAutoNum type="arabicPeriod"/>
            </a:pPr>
            <a:r>
              <a:rPr lang="it-IT" sz="1200" dirty="0" smtClean="0"/>
              <a:t>Soggetto passivo minore di 14 anni;</a:t>
            </a:r>
          </a:p>
          <a:p>
            <a:pPr marL="342900" indent="-342900">
              <a:buAutoNum type="arabicPeriod"/>
            </a:pPr>
            <a:r>
              <a:rPr lang="it-IT" sz="1200" dirty="0" smtClean="0"/>
              <a:t>Soggetto passivo di età compresa tra i 14 e i 16 anni;</a:t>
            </a:r>
          </a:p>
          <a:p>
            <a:pPr marL="342900" indent="-342900">
              <a:buAutoNum type="arabicPeriod"/>
            </a:pPr>
            <a:r>
              <a:rPr lang="it-IT" sz="1200" dirty="0" smtClean="0"/>
              <a:t>Soggetto passivo minore che ha compiuto i 16 anni ma non ha ancora compiuto i 18 anni;</a:t>
            </a:r>
          </a:p>
          <a:p>
            <a:pPr marL="342900" indent="-342900">
              <a:buAutoNum type="arabicPeriod"/>
            </a:pPr>
            <a:r>
              <a:rPr lang="it-IT" sz="1200" dirty="0" smtClean="0"/>
              <a:t>Soggetto passivo minore che ha compiuto i 13 anni. </a:t>
            </a:r>
            <a:endParaRPr lang="it-IT" sz="1200" dirty="0"/>
          </a:p>
        </p:txBody>
      </p:sp>
      <p:sp>
        <p:nvSpPr>
          <p:cNvPr id="10" name="Ritaglia singolo angolo rettangolo 9"/>
          <p:cNvSpPr/>
          <p:nvPr/>
        </p:nvSpPr>
        <p:spPr>
          <a:xfrm>
            <a:off x="7452320" y="260648"/>
            <a:ext cx="1691680" cy="1152128"/>
          </a:xfrm>
          <a:prstGeom prst="snip1Rect">
            <a:avLst/>
          </a:prstGeom>
          <a:solidFill>
            <a:srgbClr val="F3F3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7524328" y="332656"/>
            <a:ext cx="1512168" cy="938719"/>
          </a:xfrm>
          <a:prstGeom prst="rect">
            <a:avLst/>
          </a:prstGeom>
          <a:noFill/>
        </p:spPr>
        <p:txBody>
          <a:bodyPr wrap="square" rtlCol="0">
            <a:spAutoFit/>
          </a:bodyPr>
          <a:lstStyle/>
          <a:p>
            <a:r>
              <a:rPr lang="it-IT" sz="900" dirty="0" smtClean="0"/>
              <a:t>Procedibile a querela di parte, irrevocabile . </a:t>
            </a:r>
          </a:p>
          <a:p>
            <a:r>
              <a:rPr lang="it-IT" sz="900" dirty="0" smtClean="0"/>
              <a:t>Procedibile d’ufficio se ricorrano le ipotesi previste dall’art. 609 </a:t>
            </a:r>
            <a:r>
              <a:rPr lang="it-IT" sz="900" dirty="0" err="1" smtClean="0"/>
              <a:t>septies</a:t>
            </a:r>
            <a:r>
              <a:rPr lang="it-IT" sz="900" dirty="0" smtClean="0"/>
              <a:t>, IV comma </a:t>
            </a:r>
            <a:r>
              <a:rPr lang="it-IT" sz="900" dirty="0" err="1" smtClean="0"/>
              <a:t>c.p</a:t>
            </a:r>
            <a:r>
              <a:rPr lang="it-IT" sz="1000" dirty="0" smtClean="0"/>
              <a:t>..</a:t>
            </a:r>
            <a:endParaRPr lang="it-IT" sz="1000" dirty="0"/>
          </a:p>
        </p:txBody>
      </p:sp>
      <p:sp>
        <p:nvSpPr>
          <p:cNvPr id="14" name="Segnaposto numero diapositiva 13"/>
          <p:cNvSpPr>
            <a:spLocks noGrp="1"/>
          </p:cNvSpPr>
          <p:nvPr>
            <p:ph type="sldNum" sz="quarter" idx="12"/>
          </p:nvPr>
        </p:nvSpPr>
        <p:spPr/>
        <p:txBody>
          <a:bodyPr/>
          <a:lstStyle/>
          <a:p>
            <a:fld id="{33384D12-A210-402C-B0DA-69DB124A0260}" type="slidenum">
              <a:rPr lang="it-IT" smtClean="0"/>
              <a:pPr/>
              <a:t>32</a:t>
            </a:fld>
            <a:endParaRPr lang="it-IT"/>
          </a:p>
        </p:txBody>
      </p:sp>
      <p:sp>
        <p:nvSpPr>
          <p:cNvPr id="13" name="CasellaDiTesto 12"/>
          <p:cNvSpPr txBox="1"/>
          <p:nvPr/>
        </p:nvSpPr>
        <p:spPr>
          <a:xfrm>
            <a:off x="5148064" y="4365104"/>
            <a:ext cx="3528392" cy="1446550"/>
          </a:xfrm>
          <a:prstGeom prst="rect">
            <a:avLst/>
          </a:prstGeom>
          <a:noFill/>
          <a:ln>
            <a:solidFill>
              <a:schemeClr val="accent1"/>
            </a:solidFill>
          </a:ln>
        </p:spPr>
        <p:txBody>
          <a:bodyPr wrap="square" rtlCol="0">
            <a:spAutoFit/>
          </a:bodyPr>
          <a:lstStyle/>
          <a:p>
            <a:r>
              <a:rPr lang="it-IT" sz="1100" dirty="0" smtClean="0"/>
              <a:t>ESEMPIO : </a:t>
            </a:r>
          </a:p>
          <a:p>
            <a:r>
              <a:rPr lang="it-IT" sz="1100" dirty="0" smtClean="0"/>
              <a:t>Non è configurabile il reato di tentata violenza sessuale aggravata (art. 56, 609 bis e 609 </a:t>
            </a:r>
            <a:r>
              <a:rPr lang="it-IT" sz="1100" dirty="0" err="1" smtClean="0"/>
              <a:t>ter</a:t>
            </a:r>
            <a:r>
              <a:rPr lang="it-IT" sz="1100" dirty="0" smtClean="0"/>
              <a:t> c.p.) ma, semmai, quello di tentati </a:t>
            </a:r>
            <a:r>
              <a:rPr lang="it-IT" sz="1100" u="sng" dirty="0" smtClean="0"/>
              <a:t>atti sessuali con minorenne </a:t>
            </a:r>
            <a:r>
              <a:rPr lang="it-IT" sz="1100" dirty="0" smtClean="0"/>
              <a:t>(art. 56 e 609 </a:t>
            </a:r>
            <a:r>
              <a:rPr lang="it-IT" sz="1100" dirty="0" err="1" smtClean="0"/>
              <a:t>quater</a:t>
            </a:r>
            <a:r>
              <a:rPr lang="it-IT" sz="1100" dirty="0" smtClean="0"/>
              <a:t> c.p.), nel caso di un insegnante il quale si limiti ad inviare messaggi a contenuto erotico, ma non connotati da violenza o minaccia, ad una sua allieva </a:t>
            </a:r>
            <a:r>
              <a:rPr lang="it-IT" sz="1100" dirty="0" err="1" smtClean="0"/>
              <a:t>infraquattordicenne</a:t>
            </a:r>
            <a:r>
              <a:rPr lang="it-IT" sz="1100" dirty="0" smtClean="0"/>
              <a:t> (Cass. Penale Sez. III n. 12987/2008).</a:t>
            </a:r>
            <a:endParaRPr lang="it-IT" sz="1100" dirty="0"/>
          </a:p>
        </p:txBody>
      </p:sp>
    </p:spTree>
    <p:extLst>
      <p:ext uri="{BB962C8B-B14F-4D97-AF65-F5344CB8AC3E}">
        <p14:creationId xmlns:p14="http://schemas.microsoft.com/office/powerpoint/2010/main" val="21966552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1"/>
            <a:ext cx="8229600" cy="676671"/>
          </a:xfrm>
          <a:solidFill>
            <a:schemeClr val="accent4">
              <a:lumMod val="20000"/>
              <a:lumOff val="80000"/>
            </a:schemeClr>
          </a:solidFill>
          <a:ln>
            <a:solidFill>
              <a:schemeClr val="tx2">
                <a:lumMod val="60000"/>
                <a:lumOff val="40000"/>
              </a:schemeClr>
            </a:solidFill>
          </a:ln>
        </p:spPr>
        <p:txBody>
          <a:bodyPr>
            <a:normAutofit fontScale="92500" lnSpcReduction="20000"/>
          </a:bodyPr>
          <a:lstStyle/>
          <a:p>
            <a:pPr algn="just">
              <a:buNone/>
            </a:pPr>
            <a:r>
              <a:rPr lang="it-IT" sz="1800" dirty="0" smtClean="0"/>
              <a:t>1. </a:t>
            </a:r>
            <a:r>
              <a:rPr lang="it-IT" sz="1600" u="sng" dirty="0" smtClean="0"/>
              <a:t>Soggetto passivo MINORE </a:t>
            </a:r>
            <a:r>
              <a:rPr lang="it-IT" sz="1600" u="sng" dirty="0" err="1" smtClean="0"/>
              <a:t>DI</a:t>
            </a:r>
            <a:r>
              <a:rPr lang="it-IT" sz="1600" u="sng" dirty="0" smtClean="0"/>
              <a:t> ANNI 14</a:t>
            </a:r>
            <a:r>
              <a:rPr lang="it-IT" sz="1600" dirty="0" smtClean="0"/>
              <a:t>: il minore di 14 anni si presume incapace di esprimere un consenso all’atto sessuale, sul presupposto di una non sufficiente maturazione della propria sfera di autodeterminazione.</a:t>
            </a:r>
            <a:endParaRPr lang="it-IT" sz="1600" dirty="0"/>
          </a:p>
        </p:txBody>
      </p:sp>
      <p:sp>
        <p:nvSpPr>
          <p:cNvPr id="4" name="Titolo 1"/>
          <p:cNvSpPr>
            <a:spLocks noGrp="1"/>
          </p:cNvSpPr>
          <p:nvPr>
            <p:ph type="title"/>
          </p:nvPr>
        </p:nvSpPr>
        <p:spPr>
          <a:ln w="28575">
            <a:solidFill>
              <a:schemeClr val="accent1"/>
            </a:solidFill>
          </a:ln>
        </p:spPr>
        <p:txBody>
          <a:bodyPr>
            <a:normAutofit fontScale="90000"/>
          </a:bodyPr>
          <a:lstStyle/>
          <a:p>
            <a:r>
              <a:rPr lang="it-IT" b="1" u="sng" dirty="0" smtClean="0"/>
              <a:t>ART. 609 quater, I e II comma  c.p. </a:t>
            </a:r>
            <a:r>
              <a:rPr lang="it-IT" dirty="0" smtClean="0"/>
              <a:t/>
            </a:r>
            <a:br>
              <a:rPr lang="it-IT" dirty="0" smtClean="0"/>
            </a:br>
            <a:r>
              <a:rPr lang="it-IT" dirty="0" smtClean="0"/>
              <a:t>- Atti sessuali con minorenne-</a:t>
            </a:r>
            <a:endParaRPr lang="it-IT" dirty="0"/>
          </a:p>
        </p:txBody>
      </p:sp>
      <p:sp>
        <p:nvSpPr>
          <p:cNvPr id="5" name="Segnaposto contenuto 2"/>
          <p:cNvSpPr txBox="1">
            <a:spLocks/>
          </p:cNvSpPr>
          <p:nvPr/>
        </p:nvSpPr>
        <p:spPr>
          <a:xfrm>
            <a:off x="467544" y="2276872"/>
            <a:ext cx="8229600" cy="1872208"/>
          </a:xfrm>
          <a:prstGeom prst="rect">
            <a:avLst/>
          </a:prstGeom>
          <a:solidFill>
            <a:schemeClr val="accent4">
              <a:lumMod val="60000"/>
              <a:lumOff val="40000"/>
            </a:schemeClr>
          </a:solidFill>
          <a:ln>
            <a:solidFill>
              <a:schemeClr val="tx2">
                <a:lumMod val="60000"/>
                <a:lumOff val="40000"/>
              </a:schemeClr>
            </a:solidFill>
          </a:ln>
        </p:spPr>
        <p:txBody>
          <a:bodyPr vert="horz" lIns="91440" tIns="45720" rIns="91440" bIns="45720" rtlCol="0">
            <a:normAutofit fontScale="62500" lnSpcReduction="20000"/>
          </a:bodyPr>
          <a:lstStyle/>
          <a:p>
            <a:pPr marL="514350" lvl="0" indent="-514350">
              <a:spcBef>
                <a:spcPct val="20000"/>
              </a:spcBef>
            </a:pPr>
            <a:r>
              <a:rPr kumimoji="0" lang="it-IT" sz="2100" b="0" i="0" u="none" strike="noStrike" kern="1200" cap="none" spc="0" normalizeH="0" baseline="0" noProof="0" dirty="0" smtClean="0">
                <a:ln>
                  <a:noFill/>
                </a:ln>
                <a:solidFill>
                  <a:schemeClr val="tx1"/>
                </a:solidFill>
                <a:effectLst/>
                <a:uLnTx/>
                <a:uFillTx/>
                <a:latin typeface="+mn-lt"/>
                <a:ea typeface="+mn-ea"/>
                <a:cs typeface="+mn-cs"/>
              </a:rPr>
              <a:t>2.</a:t>
            </a:r>
            <a:r>
              <a:rPr kumimoji="0" lang="it-IT" sz="2100" b="0" i="0" u="none" strike="noStrike" kern="1200" cap="none" spc="0" normalizeH="0" noProof="0" dirty="0" smtClean="0">
                <a:ln>
                  <a:noFill/>
                </a:ln>
                <a:solidFill>
                  <a:schemeClr val="tx1"/>
                </a:solidFill>
                <a:effectLst/>
                <a:uLnTx/>
                <a:uFillTx/>
                <a:latin typeface="+mn-lt"/>
                <a:ea typeface="+mn-ea"/>
                <a:cs typeface="+mn-cs"/>
              </a:rPr>
              <a:t>  </a:t>
            </a:r>
            <a:r>
              <a:rPr kumimoji="0" lang="it-IT" sz="2100" b="0" i="0" u="sng" strike="noStrike" kern="1200" cap="none" spc="0" normalizeH="0" baseline="0" noProof="0" dirty="0" smtClean="0">
                <a:ln>
                  <a:noFill/>
                </a:ln>
                <a:solidFill>
                  <a:schemeClr val="tx1"/>
                </a:solidFill>
                <a:effectLst/>
                <a:uLnTx/>
                <a:uFillTx/>
                <a:latin typeface="+mn-lt"/>
                <a:ea typeface="+mn-ea"/>
                <a:cs typeface="+mn-cs"/>
              </a:rPr>
              <a:t>Soggetto passivo </a:t>
            </a:r>
            <a:r>
              <a:rPr lang="it-IT" sz="2100" u="sng" dirty="0" smtClean="0"/>
              <a:t>di età compresa tra i 14 e i 16 ANNI</a:t>
            </a:r>
            <a:r>
              <a:rPr lang="it-IT" sz="2100" dirty="0" smtClean="0"/>
              <a:t>: il consenso al compimento di atti sessuali </a:t>
            </a:r>
            <a:r>
              <a:rPr lang="it-IT" sz="2100" b="1" dirty="0" smtClean="0"/>
              <a:t>è valido se prestato nei confronti di soggetti terzi</a:t>
            </a:r>
            <a:r>
              <a:rPr lang="it-IT" sz="2100" dirty="0" smtClean="0"/>
              <a:t> ma </a:t>
            </a:r>
            <a:r>
              <a:rPr lang="it-IT" sz="2100" b="1" dirty="0" smtClean="0"/>
              <a:t>non </a:t>
            </a:r>
            <a:r>
              <a:rPr lang="it-IT" sz="2100" dirty="0" smtClean="0"/>
              <a:t>è valido (e quindi c’è reato)  se prestato nei confronti di:</a:t>
            </a:r>
          </a:p>
          <a:p>
            <a:pPr marL="514350" lvl="0" indent="-514350">
              <a:spcBef>
                <a:spcPct val="20000"/>
              </a:spcBef>
            </a:pPr>
            <a:r>
              <a:rPr lang="it-IT" sz="2100" dirty="0" smtClean="0"/>
              <a:t>	-ascendente;</a:t>
            </a:r>
          </a:p>
          <a:p>
            <a:pPr marL="514350" lvl="0" indent="-514350">
              <a:spcBef>
                <a:spcPct val="20000"/>
              </a:spcBef>
            </a:pPr>
            <a:r>
              <a:rPr lang="it-IT" sz="2100" dirty="0" smtClean="0"/>
              <a:t>	-genitore anche adottivo o il di lui convivente; </a:t>
            </a:r>
          </a:p>
          <a:p>
            <a:pPr marL="514350" lvl="0" indent="-514350">
              <a:spcBef>
                <a:spcPct val="20000"/>
              </a:spcBef>
            </a:pPr>
            <a:r>
              <a:rPr lang="it-IT" sz="2100" dirty="0" smtClean="0"/>
              <a:t>	-tutore;</a:t>
            </a:r>
          </a:p>
          <a:p>
            <a:pPr marL="514350" lvl="0" indent="-514350">
              <a:spcBef>
                <a:spcPct val="20000"/>
              </a:spcBef>
            </a:pPr>
            <a:r>
              <a:rPr lang="it-IT" sz="2100" dirty="0" smtClean="0"/>
              <a:t>	-altra persona che per ragioni di cura, educazione, istruzione, vigilanza, custodia, il minore sia affidato; </a:t>
            </a:r>
          </a:p>
          <a:p>
            <a:pPr marL="514350" lvl="0" indent="-514350">
              <a:spcBef>
                <a:spcPct val="20000"/>
              </a:spcBef>
            </a:pPr>
            <a:r>
              <a:rPr lang="it-IT" sz="2100" dirty="0" smtClean="0"/>
              <a:t>	-o che abbia con quest’ultimo una relazione di convivenza.  </a:t>
            </a:r>
          </a:p>
          <a:p>
            <a:pPr marL="514350" lvl="0" indent="-514350">
              <a:spcBef>
                <a:spcPct val="20000"/>
              </a:spcBef>
            </a:pPr>
            <a:endParaRPr kumimoji="0" lang="it-IT"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asellaDiTesto 5"/>
          <p:cNvSpPr txBox="1"/>
          <p:nvPr/>
        </p:nvSpPr>
        <p:spPr>
          <a:xfrm>
            <a:off x="467544" y="4149080"/>
            <a:ext cx="8208912" cy="2723823"/>
          </a:xfrm>
          <a:prstGeom prst="rect">
            <a:avLst/>
          </a:prstGeom>
          <a:solidFill>
            <a:srgbClr val="70578F"/>
          </a:solidFill>
        </p:spPr>
        <p:txBody>
          <a:bodyPr wrap="square" rtlCol="0">
            <a:spAutoFit/>
          </a:bodyPr>
          <a:lstStyle/>
          <a:p>
            <a:pPr marL="514350" lvl="0" indent="-514350">
              <a:spcBef>
                <a:spcPct val="20000"/>
              </a:spcBef>
            </a:pPr>
            <a:r>
              <a:rPr lang="it-IT" dirty="0" smtClean="0"/>
              <a:t>3</a:t>
            </a:r>
            <a:r>
              <a:rPr lang="it-IT" sz="1600" dirty="0" smtClean="0"/>
              <a:t>. </a:t>
            </a:r>
            <a:r>
              <a:rPr lang="it-IT" sz="1500" u="sng" dirty="0" smtClean="0"/>
              <a:t>Soggetto passivo minore che ha compiuto i 16 ANNI ma non ha ancora compiuto i 18 ANNI</a:t>
            </a:r>
            <a:r>
              <a:rPr lang="it-IT" sz="1500" dirty="0" smtClean="0"/>
              <a:t>: il consenso al compimento di atti sessuali è valido se prestato nei confronti di soggetti terzi ma non è valido (e quindi c’è reato) se prestato nei confronti di:</a:t>
            </a:r>
          </a:p>
          <a:p>
            <a:pPr marL="514350" lvl="0" indent="-514350">
              <a:spcBef>
                <a:spcPct val="20000"/>
              </a:spcBef>
            </a:pPr>
            <a:r>
              <a:rPr lang="it-IT" sz="1500" dirty="0" smtClean="0"/>
              <a:t>	-ascendente;</a:t>
            </a:r>
          </a:p>
          <a:p>
            <a:pPr marL="514350" lvl="0" indent="-514350">
              <a:spcBef>
                <a:spcPct val="20000"/>
              </a:spcBef>
            </a:pPr>
            <a:r>
              <a:rPr lang="it-IT" sz="1500" dirty="0" smtClean="0"/>
              <a:t>	-genitore anche adottivo o il di lui convivente; </a:t>
            </a:r>
          </a:p>
          <a:p>
            <a:pPr marL="514350" lvl="0" indent="-514350">
              <a:spcBef>
                <a:spcPct val="20000"/>
              </a:spcBef>
            </a:pPr>
            <a:r>
              <a:rPr lang="it-IT" sz="1500" dirty="0" smtClean="0"/>
              <a:t>	-tutore;</a:t>
            </a:r>
          </a:p>
          <a:p>
            <a:pPr marL="514350" lvl="0" indent="-514350">
              <a:spcBef>
                <a:spcPct val="20000"/>
              </a:spcBef>
            </a:pPr>
            <a:r>
              <a:rPr lang="it-IT" sz="1500" dirty="0" smtClean="0"/>
              <a:t>	-altra persona che per ragioni di cura, educazione, istruzione, vigilanza, custodia, il minore sia affidato; </a:t>
            </a:r>
          </a:p>
          <a:p>
            <a:pPr marL="514350" lvl="0" indent="-514350">
              <a:spcBef>
                <a:spcPct val="20000"/>
              </a:spcBef>
            </a:pPr>
            <a:r>
              <a:rPr lang="it-IT" sz="1500" dirty="0" smtClean="0"/>
              <a:t>	-o che abbia con quest’ultimo una relazione di convivenza.  </a:t>
            </a:r>
          </a:p>
          <a:p>
            <a:pPr marL="514350" lvl="0" indent="-514350">
              <a:spcBef>
                <a:spcPct val="20000"/>
              </a:spcBef>
            </a:pPr>
            <a:r>
              <a:rPr lang="it-IT" sz="1500" dirty="0" smtClean="0"/>
              <a:t>Quando il fatto è stato commesso da tali soggetti </a:t>
            </a:r>
            <a:r>
              <a:rPr lang="it-IT" sz="1500" u="sng" dirty="0" smtClean="0"/>
              <a:t>abusando dei poteri connessi alla loro posizione</a:t>
            </a:r>
          </a:p>
        </p:txBody>
      </p:sp>
      <p:sp>
        <p:nvSpPr>
          <p:cNvPr id="9" name="Segnaposto numero diapositiva 8"/>
          <p:cNvSpPr>
            <a:spLocks noGrp="1"/>
          </p:cNvSpPr>
          <p:nvPr>
            <p:ph type="sldNum" sz="quarter" idx="12"/>
          </p:nvPr>
        </p:nvSpPr>
        <p:spPr/>
        <p:txBody>
          <a:bodyPr/>
          <a:lstStyle/>
          <a:p>
            <a:fld id="{33384D12-A210-402C-B0DA-69DB124A0260}" type="slidenum">
              <a:rPr lang="it-IT" smtClean="0"/>
              <a:pPr/>
              <a:t>33</a:t>
            </a:fld>
            <a:endParaRPr lang="it-IT"/>
          </a:p>
        </p:txBody>
      </p:sp>
    </p:spTree>
    <p:extLst>
      <p:ext uri="{BB962C8B-B14F-4D97-AF65-F5344CB8AC3E}">
        <p14:creationId xmlns:p14="http://schemas.microsoft.com/office/powerpoint/2010/main" val="27309132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1"/>
            <a:ext cx="8229600" cy="2908920"/>
          </a:xfrm>
          <a:solidFill>
            <a:srgbClr val="E06AC7"/>
          </a:solidFill>
          <a:ln>
            <a:solidFill>
              <a:schemeClr val="tx2">
                <a:lumMod val="60000"/>
                <a:lumOff val="40000"/>
              </a:schemeClr>
            </a:solidFill>
          </a:ln>
        </p:spPr>
        <p:txBody>
          <a:bodyPr/>
          <a:lstStyle/>
          <a:p>
            <a:pPr>
              <a:buNone/>
            </a:pPr>
            <a:r>
              <a:rPr lang="it-IT" dirty="0" smtClean="0"/>
              <a:t>4. Soggetto passivo minore che ha compiuto 13 ANNI: </a:t>
            </a:r>
            <a:r>
              <a:rPr lang="it-IT" u="sng" dirty="0" smtClean="0"/>
              <a:t>caso della sessualità tra minori</a:t>
            </a:r>
          </a:p>
          <a:p>
            <a:pPr>
              <a:buNone/>
            </a:pPr>
            <a:endParaRPr lang="it-IT" dirty="0" smtClean="0"/>
          </a:p>
          <a:p>
            <a:pPr>
              <a:buNone/>
            </a:pPr>
            <a:endParaRPr lang="it-IT" dirty="0"/>
          </a:p>
        </p:txBody>
      </p:sp>
      <p:sp>
        <p:nvSpPr>
          <p:cNvPr id="4" name="Titolo 1"/>
          <p:cNvSpPr>
            <a:spLocks noGrp="1"/>
          </p:cNvSpPr>
          <p:nvPr>
            <p:ph type="title"/>
          </p:nvPr>
        </p:nvSpPr>
        <p:spPr>
          <a:ln w="28575">
            <a:solidFill>
              <a:schemeClr val="accent1"/>
            </a:solidFill>
          </a:ln>
        </p:spPr>
        <p:txBody>
          <a:bodyPr>
            <a:normAutofit fontScale="90000"/>
          </a:bodyPr>
          <a:lstStyle/>
          <a:p>
            <a:r>
              <a:rPr lang="it-IT" b="1" u="sng" dirty="0" smtClean="0"/>
              <a:t>ART. 609 </a:t>
            </a:r>
            <a:r>
              <a:rPr lang="it-IT" b="1" u="sng" dirty="0" err="1" smtClean="0"/>
              <a:t>quater</a:t>
            </a:r>
            <a:r>
              <a:rPr lang="it-IT" b="1" u="sng" dirty="0" smtClean="0"/>
              <a:t> III comma c.p. </a:t>
            </a:r>
            <a:r>
              <a:rPr lang="it-IT" dirty="0" smtClean="0"/>
              <a:t/>
            </a:r>
            <a:br>
              <a:rPr lang="it-IT" dirty="0" smtClean="0"/>
            </a:br>
            <a:r>
              <a:rPr lang="it-IT" dirty="0" smtClean="0"/>
              <a:t>- Atti sessuali con minorenne-</a:t>
            </a:r>
            <a:endParaRPr lang="it-IT" dirty="0"/>
          </a:p>
        </p:txBody>
      </p:sp>
      <p:sp>
        <p:nvSpPr>
          <p:cNvPr id="5" name="Callout con freccia in su 4"/>
          <p:cNvSpPr/>
          <p:nvPr/>
        </p:nvSpPr>
        <p:spPr>
          <a:xfrm>
            <a:off x="611560" y="2636912"/>
            <a:ext cx="7776864" cy="1656184"/>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899592" y="3429000"/>
            <a:ext cx="7344816" cy="707886"/>
          </a:xfrm>
          <a:prstGeom prst="rect">
            <a:avLst/>
          </a:prstGeom>
          <a:noFill/>
        </p:spPr>
        <p:txBody>
          <a:bodyPr wrap="square" rtlCol="0">
            <a:spAutoFit/>
          </a:bodyPr>
          <a:lstStyle/>
          <a:p>
            <a:pPr algn="ctr"/>
            <a:r>
              <a:rPr lang="it-IT" sz="2000" dirty="0" smtClean="0"/>
              <a:t>Non è punibile il minorenne, soggetto attivo, la cui età non sia superiore di 3 anni, rispetto a quella del soggetto passivo. </a:t>
            </a:r>
            <a:endParaRPr lang="it-IT" sz="2000" dirty="0"/>
          </a:p>
        </p:txBody>
      </p:sp>
      <p:sp>
        <p:nvSpPr>
          <p:cNvPr id="7" name="Ritaglia singolo angolo rettangolo 6"/>
          <p:cNvSpPr/>
          <p:nvPr/>
        </p:nvSpPr>
        <p:spPr>
          <a:xfrm>
            <a:off x="467544" y="4653136"/>
            <a:ext cx="8208912" cy="2016224"/>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400" i="1" dirty="0" smtClean="0"/>
              <a:t>Non può negarsi la possibilità della sussistenza del reato contestato art. 600 </a:t>
            </a:r>
            <a:r>
              <a:rPr lang="it-IT" sz="1400" i="1" dirty="0" err="1" smtClean="0"/>
              <a:t>quater</a:t>
            </a:r>
            <a:r>
              <a:rPr lang="it-IT" sz="1400" i="1" dirty="0" smtClean="0"/>
              <a:t> (anche per via telematica, in quanto gli atti sessuali, di cui al reato in esame, non devono essere necessariamente caratterizzati dal contatto fisico tra la vittima e l'agente, ben potendo l'autore del delitto trovare soddisfacimento sessuale dal fatto di assistere alla esecuzione di atti, quali ad esempio la masturbazione su </a:t>
            </a:r>
            <a:r>
              <a:rPr lang="it-IT" sz="1400" i="1" dirty="0" err="1" smtClean="0"/>
              <a:t>sè</a:t>
            </a:r>
            <a:r>
              <a:rPr lang="it-IT" sz="1400" i="1" dirty="0" smtClean="0"/>
              <a:t> stessa da parte della vittima (Cass. 19/4/2011, n. 20521)”</a:t>
            </a:r>
            <a:endParaRPr lang="it-IT" sz="1400" i="1" dirty="0"/>
          </a:p>
        </p:txBody>
      </p:sp>
      <p:sp>
        <p:nvSpPr>
          <p:cNvPr id="10" name="Segnaposto numero diapositiva 9"/>
          <p:cNvSpPr>
            <a:spLocks noGrp="1"/>
          </p:cNvSpPr>
          <p:nvPr>
            <p:ph type="sldNum" sz="quarter" idx="12"/>
          </p:nvPr>
        </p:nvSpPr>
        <p:spPr/>
        <p:txBody>
          <a:bodyPr/>
          <a:lstStyle/>
          <a:p>
            <a:fld id="{33384D12-A210-402C-B0DA-69DB124A0260}" type="slidenum">
              <a:rPr lang="it-IT" smtClean="0"/>
              <a:pPr/>
              <a:t>34</a:t>
            </a:fld>
            <a:endParaRPr lang="it-IT"/>
          </a:p>
        </p:txBody>
      </p:sp>
    </p:spTree>
    <p:extLst>
      <p:ext uri="{BB962C8B-B14F-4D97-AF65-F5344CB8AC3E}">
        <p14:creationId xmlns:p14="http://schemas.microsoft.com/office/powerpoint/2010/main" val="4489001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ttangolo arrotondato 39"/>
          <p:cNvSpPr/>
          <p:nvPr/>
        </p:nvSpPr>
        <p:spPr>
          <a:xfrm>
            <a:off x="395536" y="1772816"/>
            <a:ext cx="8496944" cy="144016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arrotondato 38"/>
          <p:cNvSpPr/>
          <p:nvPr/>
        </p:nvSpPr>
        <p:spPr>
          <a:xfrm>
            <a:off x="395536" y="3212976"/>
            <a:ext cx="8496944" cy="36450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Titolo 1"/>
          <p:cNvSpPr>
            <a:spLocks noGrp="1"/>
          </p:cNvSpPr>
          <p:nvPr>
            <p:ph type="title"/>
          </p:nvPr>
        </p:nvSpPr>
        <p:spPr>
          <a:xfrm>
            <a:off x="457200" y="0"/>
            <a:ext cx="8229600" cy="1700808"/>
          </a:xfrm>
          <a:ln w="28575">
            <a:solidFill>
              <a:schemeClr val="accent1"/>
            </a:solidFill>
          </a:ln>
        </p:spPr>
        <p:txBody>
          <a:bodyPr>
            <a:normAutofit fontScale="90000"/>
          </a:bodyPr>
          <a:lstStyle/>
          <a:p>
            <a:pPr algn="l"/>
            <a:r>
              <a:rPr lang="it-IT" sz="2200" b="1" dirty="0" smtClean="0"/>
              <a:t>                                            </a:t>
            </a:r>
            <a:r>
              <a:rPr lang="it-IT" sz="2200" b="1" u="sng" dirty="0" smtClean="0"/>
              <a:t> </a:t>
            </a:r>
            <a:br>
              <a:rPr lang="it-IT" sz="2200" b="1" u="sng" dirty="0" smtClean="0"/>
            </a:br>
            <a:r>
              <a:rPr lang="it-IT" sz="2200" b="1" u="sng" dirty="0" smtClean="0"/>
              <a:t/>
            </a:r>
            <a:br>
              <a:rPr lang="it-IT" sz="2200" b="1" u="sng" dirty="0" smtClean="0"/>
            </a:br>
            <a:r>
              <a:rPr lang="it-IT" sz="2200" b="1" u="sng" dirty="0" smtClean="0"/>
              <a:t/>
            </a:r>
            <a:br>
              <a:rPr lang="it-IT" sz="2200" b="1" u="sng" dirty="0" smtClean="0"/>
            </a:br>
            <a:r>
              <a:rPr lang="it-IT" sz="2200" b="1" u="sng" dirty="0" smtClean="0"/>
              <a:t/>
            </a:r>
            <a:br>
              <a:rPr lang="it-IT" sz="2200" b="1" u="sng" dirty="0" smtClean="0"/>
            </a:br>
            <a:r>
              <a:rPr lang="it-IT" sz="2200" b="1" dirty="0" smtClean="0"/>
              <a:t>                                                  </a:t>
            </a:r>
            <a:r>
              <a:rPr lang="it-IT" sz="2200" b="1" u="sng" dirty="0" smtClean="0"/>
              <a:t>ART. 609 </a:t>
            </a:r>
            <a:r>
              <a:rPr lang="it-IT" sz="2200" b="1" u="sng" dirty="0" err="1" smtClean="0"/>
              <a:t>septies</a:t>
            </a:r>
            <a:r>
              <a:rPr lang="it-IT" sz="2200" b="1" u="sng" dirty="0" smtClean="0"/>
              <a:t> c.p. </a:t>
            </a:r>
            <a:r>
              <a:rPr lang="it-IT" sz="1200" b="1" u="sng" dirty="0" smtClean="0"/>
              <a:t/>
            </a:r>
            <a:br>
              <a:rPr lang="it-IT" sz="1200" b="1" u="sng" dirty="0" smtClean="0"/>
            </a:br>
            <a:r>
              <a:rPr lang="it-IT" sz="1200" b="1" i="1" dirty="0" smtClean="0">
                <a:solidFill>
                  <a:srgbClr val="FF0000"/>
                </a:solidFill>
              </a:rPr>
              <a:t>“</a:t>
            </a:r>
            <a:r>
              <a:rPr lang="it-IT" sz="900" b="1" i="1" dirty="0" smtClean="0">
                <a:solidFill>
                  <a:srgbClr val="FF0000"/>
                </a:solidFill>
              </a:rPr>
              <a:t>I delitti previsti dagli articoli 609-bis, 609-ter e 609-quater sono punibili a querela della persona offesa.</a:t>
            </a:r>
            <a:br>
              <a:rPr lang="it-IT" sz="900" b="1" i="1" dirty="0" smtClean="0">
                <a:solidFill>
                  <a:srgbClr val="FF0000"/>
                </a:solidFill>
              </a:rPr>
            </a:br>
            <a:r>
              <a:rPr lang="it-IT" sz="900" b="1" i="1" dirty="0" smtClean="0">
                <a:solidFill>
                  <a:srgbClr val="FF0000"/>
                </a:solidFill>
              </a:rPr>
              <a:t>      Salvo quanto previsto dall'articolo 597, terzo comma, il termine per la proposizione della querela è di sei mesi.</a:t>
            </a:r>
            <a:br>
              <a:rPr lang="it-IT" sz="900" b="1" i="1" dirty="0" smtClean="0">
                <a:solidFill>
                  <a:srgbClr val="FF0000"/>
                </a:solidFill>
              </a:rPr>
            </a:br>
            <a:r>
              <a:rPr lang="it-IT" sz="900" b="1" i="1" dirty="0" smtClean="0">
                <a:solidFill>
                  <a:srgbClr val="FF0000"/>
                </a:solidFill>
              </a:rPr>
              <a:t>      La querela proposta è irrevocabile.</a:t>
            </a:r>
            <a:br>
              <a:rPr lang="it-IT" sz="900" b="1" i="1" dirty="0" smtClean="0">
                <a:solidFill>
                  <a:srgbClr val="FF0000"/>
                </a:solidFill>
              </a:rPr>
            </a:br>
            <a:r>
              <a:rPr lang="it-IT" sz="900" b="1" i="1" dirty="0" smtClean="0">
                <a:solidFill>
                  <a:srgbClr val="FF0000"/>
                </a:solidFill>
              </a:rPr>
              <a:t>      Si procede tuttavia d'ufficio:</a:t>
            </a:r>
            <a:br>
              <a:rPr lang="it-IT" sz="900" b="1" i="1" dirty="0" smtClean="0">
                <a:solidFill>
                  <a:srgbClr val="FF0000"/>
                </a:solidFill>
              </a:rPr>
            </a:br>
            <a:r>
              <a:rPr lang="it-IT" sz="900" b="1" i="1" dirty="0" smtClean="0">
                <a:solidFill>
                  <a:srgbClr val="FF0000"/>
                </a:solidFill>
              </a:rPr>
              <a:t>1) </a:t>
            </a:r>
            <a:r>
              <a:rPr lang="it-IT" sz="900" b="1" i="1" u="sng" dirty="0" smtClean="0">
                <a:solidFill>
                  <a:srgbClr val="FF0000"/>
                </a:solidFill>
              </a:rPr>
              <a:t>se il fatto di cui all'articolo 609-bis è commesso nei confronti di persona che al momento del fatto non ha compiuto gli anni diciotto</a:t>
            </a:r>
            <a:r>
              <a:rPr lang="it-IT" sz="900" b="1" i="1" dirty="0" smtClean="0">
                <a:solidFill>
                  <a:srgbClr val="FF0000"/>
                </a:solidFill>
              </a:rPr>
              <a:t>; (</a:t>
            </a:r>
            <a:r>
              <a:rPr lang="it-IT" sz="900" b="1" i="1" baseline="30000" dirty="0" smtClean="0">
                <a:solidFill>
                  <a:srgbClr val="FF0000"/>
                </a:solidFill>
              </a:rPr>
              <a:t>1</a:t>
            </a:r>
            <a:r>
              <a:rPr lang="it-IT" sz="900" b="1" i="1" dirty="0" smtClean="0">
                <a:solidFill>
                  <a:srgbClr val="FF0000"/>
                </a:solidFill>
              </a:rPr>
              <a:t>)</a:t>
            </a:r>
            <a:br>
              <a:rPr lang="it-IT" sz="900" b="1" i="1" dirty="0" smtClean="0">
                <a:solidFill>
                  <a:srgbClr val="FF0000"/>
                </a:solidFill>
              </a:rPr>
            </a:br>
            <a:r>
              <a:rPr lang="it-IT" sz="900" b="1" i="1" dirty="0" smtClean="0">
                <a:solidFill>
                  <a:srgbClr val="FF0000"/>
                </a:solidFill>
              </a:rPr>
              <a:t>2; (</a:t>
            </a:r>
            <a:r>
              <a:rPr lang="it-IT" sz="900" b="1" i="1" baseline="30000" dirty="0" smtClean="0">
                <a:solidFill>
                  <a:srgbClr val="FF0000"/>
                </a:solidFill>
              </a:rPr>
              <a:t>2</a:t>
            </a:r>
            <a:r>
              <a:rPr lang="it-IT" sz="900" b="1" i="1" dirty="0" smtClean="0">
                <a:solidFill>
                  <a:srgbClr val="FF0000"/>
                </a:solidFill>
              </a:rPr>
              <a:t>)</a:t>
            </a:r>
            <a:br>
              <a:rPr lang="it-IT" sz="900" b="1" i="1" dirty="0" smtClean="0">
                <a:solidFill>
                  <a:srgbClr val="FF0000"/>
                </a:solidFill>
              </a:rPr>
            </a:br>
            <a:r>
              <a:rPr lang="it-IT" sz="900" b="1" i="1" dirty="0" smtClean="0">
                <a:solidFill>
                  <a:srgbClr val="FF0000"/>
                </a:solidFill>
              </a:rPr>
              <a:t>3) </a:t>
            </a:r>
            <a:r>
              <a:rPr lang="it-IT" sz="900" b="1" i="1" u="sng" dirty="0" smtClean="0">
                <a:solidFill>
                  <a:srgbClr val="FF0000"/>
                </a:solidFill>
              </a:rPr>
              <a:t>se il fatto è </a:t>
            </a:r>
            <a:r>
              <a:rPr lang="it-IT" sz="900" b="1" i="1" u="sng" dirty="0" err="1">
                <a:solidFill>
                  <a:srgbClr val="FF0000"/>
                </a:solidFill>
              </a:rPr>
              <a:t>commes</a:t>
            </a:r>
            <a:r>
              <a:rPr lang="it-IT" sz="900" b="1" i="1" u="sng" dirty="0">
                <a:solidFill>
                  <a:srgbClr val="FF0000"/>
                </a:solidFill>
              </a:rPr>
              <a:t>) se il fatto è commesso dall'ascendente, dal genitore, anche adottivo, o dal di lui convivente, dal tutore ovvero da altra persona cui il minore è affidato per ragioni di cura, di educazione, di istruzione, di vigilanza o di custodia o che abbia con esso una relazione di </a:t>
            </a:r>
            <a:r>
              <a:rPr lang="it-IT" sz="900" b="1" i="1" u="sng" dirty="0" err="1">
                <a:solidFill>
                  <a:srgbClr val="FF0000"/>
                </a:solidFill>
              </a:rPr>
              <a:t>convivenzaso</a:t>
            </a:r>
            <a:r>
              <a:rPr lang="it-IT" sz="900" b="1" i="1" u="sng" dirty="0">
                <a:solidFill>
                  <a:srgbClr val="FF0000"/>
                </a:solidFill>
              </a:rPr>
              <a:t> </a:t>
            </a:r>
            <a:r>
              <a:rPr lang="it-IT" sz="900" b="1" i="1" u="sng" dirty="0" smtClean="0">
                <a:solidFill>
                  <a:srgbClr val="FF0000"/>
                </a:solidFill>
              </a:rPr>
              <a:t>da un pubblico ufficiale o da un incaricato di pubblico servizio nell'esercizio delle proprie funzioni;</a:t>
            </a:r>
            <a:br>
              <a:rPr lang="it-IT" sz="900" b="1" i="1" u="sng" dirty="0" smtClean="0">
                <a:solidFill>
                  <a:srgbClr val="FF0000"/>
                </a:solidFill>
              </a:rPr>
            </a:br>
            <a:r>
              <a:rPr lang="it-IT" sz="900" b="1" i="1" dirty="0" smtClean="0">
                <a:solidFill>
                  <a:srgbClr val="FF0000"/>
                </a:solidFill>
              </a:rPr>
              <a:t>4) se il fatto è connesso con un altro delitto per il quale si deve procedere d'ufficio;</a:t>
            </a:r>
            <a:br>
              <a:rPr lang="it-IT" sz="900" b="1" i="1" dirty="0" smtClean="0">
                <a:solidFill>
                  <a:srgbClr val="FF0000"/>
                </a:solidFill>
              </a:rPr>
            </a:br>
            <a:r>
              <a:rPr lang="it-IT" sz="900" b="1" i="1" dirty="0" smtClean="0">
                <a:solidFill>
                  <a:srgbClr val="FF0000"/>
                </a:solidFill>
              </a:rPr>
              <a:t>5) </a:t>
            </a:r>
            <a:r>
              <a:rPr lang="it-IT" sz="900" b="1" i="1" u="sng" dirty="0" smtClean="0">
                <a:solidFill>
                  <a:srgbClr val="FF0000"/>
                </a:solidFill>
              </a:rPr>
              <a:t>se il fatto è commesso nell'ipotesi di cui all'articolo 609-quater, ultimo comma.”</a:t>
            </a:r>
            <a:r>
              <a:rPr lang="it-IT" b="1" i="1" u="sng" dirty="0" smtClean="0">
                <a:solidFill>
                  <a:srgbClr val="FF0000"/>
                </a:solidFill>
              </a:rPr>
              <a:t/>
            </a:r>
            <a:br>
              <a:rPr lang="it-IT" b="1" i="1" u="sng" dirty="0" smtClean="0">
                <a:solidFill>
                  <a:srgbClr val="FF0000"/>
                </a:solidFill>
              </a:rPr>
            </a:br>
            <a:r>
              <a:rPr lang="it-IT" dirty="0" smtClean="0"/>
              <a:t/>
            </a:r>
            <a:br>
              <a:rPr lang="it-IT" dirty="0" smtClean="0"/>
            </a:br>
            <a:endParaRPr lang="it-IT" dirty="0"/>
          </a:p>
        </p:txBody>
      </p:sp>
      <p:cxnSp>
        <p:nvCxnSpPr>
          <p:cNvPr id="6" name="Connettore 1 5"/>
          <p:cNvCxnSpPr/>
          <p:nvPr/>
        </p:nvCxnSpPr>
        <p:spPr>
          <a:xfrm>
            <a:off x="827584" y="2420888"/>
            <a:ext cx="748883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CasellaDiTesto 14"/>
          <p:cNvSpPr txBox="1"/>
          <p:nvPr/>
        </p:nvSpPr>
        <p:spPr>
          <a:xfrm>
            <a:off x="539552" y="2132856"/>
            <a:ext cx="648072" cy="646331"/>
          </a:xfrm>
          <a:prstGeom prst="rect">
            <a:avLst/>
          </a:prstGeom>
          <a:noFill/>
        </p:spPr>
        <p:txBody>
          <a:bodyPr wrap="square" rtlCol="0">
            <a:spAutoFit/>
          </a:bodyPr>
          <a:lstStyle/>
          <a:p>
            <a:r>
              <a:rPr lang="it-IT" dirty="0" smtClean="0"/>
              <a:t>0 anni</a:t>
            </a:r>
            <a:endParaRPr lang="it-IT" dirty="0"/>
          </a:p>
        </p:txBody>
      </p:sp>
      <p:sp>
        <p:nvSpPr>
          <p:cNvPr id="16" name="CasellaDiTesto 15"/>
          <p:cNvSpPr txBox="1"/>
          <p:nvPr/>
        </p:nvSpPr>
        <p:spPr>
          <a:xfrm>
            <a:off x="8172400" y="2132856"/>
            <a:ext cx="648072" cy="646331"/>
          </a:xfrm>
          <a:prstGeom prst="rect">
            <a:avLst/>
          </a:prstGeom>
          <a:noFill/>
        </p:spPr>
        <p:txBody>
          <a:bodyPr wrap="square" rtlCol="0">
            <a:spAutoFit/>
          </a:bodyPr>
          <a:lstStyle/>
          <a:p>
            <a:r>
              <a:rPr lang="it-IT" dirty="0" smtClean="0"/>
              <a:t>18 anni</a:t>
            </a:r>
            <a:endParaRPr lang="it-IT" dirty="0"/>
          </a:p>
        </p:txBody>
      </p:sp>
      <p:sp>
        <p:nvSpPr>
          <p:cNvPr id="17" name="CasellaDiTesto 16"/>
          <p:cNvSpPr txBox="1"/>
          <p:nvPr/>
        </p:nvSpPr>
        <p:spPr>
          <a:xfrm>
            <a:off x="539552" y="4149080"/>
            <a:ext cx="648072" cy="646331"/>
          </a:xfrm>
          <a:prstGeom prst="rect">
            <a:avLst/>
          </a:prstGeom>
          <a:noFill/>
        </p:spPr>
        <p:txBody>
          <a:bodyPr wrap="square" rtlCol="0">
            <a:spAutoFit/>
          </a:bodyPr>
          <a:lstStyle/>
          <a:p>
            <a:r>
              <a:rPr lang="it-IT" dirty="0" smtClean="0"/>
              <a:t>0 anni</a:t>
            </a:r>
            <a:endParaRPr lang="it-IT" dirty="0"/>
          </a:p>
        </p:txBody>
      </p:sp>
      <p:sp>
        <p:nvSpPr>
          <p:cNvPr id="18" name="CasellaDiTesto 17"/>
          <p:cNvSpPr txBox="1"/>
          <p:nvPr/>
        </p:nvSpPr>
        <p:spPr>
          <a:xfrm>
            <a:off x="8244408" y="4149080"/>
            <a:ext cx="648072" cy="646331"/>
          </a:xfrm>
          <a:prstGeom prst="rect">
            <a:avLst/>
          </a:prstGeom>
          <a:noFill/>
        </p:spPr>
        <p:txBody>
          <a:bodyPr wrap="square" rtlCol="0">
            <a:spAutoFit/>
          </a:bodyPr>
          <a:lstStyle/>
          <a:p>
            <a:r>
              <a:rPr lang="it-IT" dirty="0" smtClean="0"/>
              <a:t>18 anni</a:t>
            </a:r>
            <a:endParaRPr lang="it-IT" dirty="0"/>
          </a:p>
        </p:txBody>
      </p:sp>
      <p:sp>
        <p:nvSpPr>
          <p:cNvPr id="19" name="CasellaDiTesto 18"/>
          <p:cNvSpPr txBox="1"/>
          <p:nvPr/>
        </p:nvSpPr>
        <p:spPr>
          <a:xfrm>
            <a:off x="4067944" y="4149080"/>
            <a:ext cx="720080" cy="646331"/>
          </a:xfrm>
          <a:prstGeom prst="rect">
            <a:avLst/>
          </a:prstGeom>
          <a:noFill/>
        </p:spPr>
        <p:txBody>
          <a:bodyPr wrap="square" rtlCol="0">
            <a:spAutoFit/>
          </a:bodyPr>
          <a:lstStyle/>
          <a:p>
            <a:r>
              <a:rPr lang="it-IT" dirty="0" smtClean="0"/>
              <a:t>10 </a:t>
            </a:r>
          </a:p>
          <a:p>
            <a:r>
              <a:rPr lang="it-IT" dirty="0" smtClean="0"/>
              <a:t>anni</a:t>
            </a:r>
            <a:endParaRPr lang="it-IT" dirty="0"/>
          </a:p>
        </p:txBody>
      </p:sp>
      <p:cxnSp>
        <p:nvCxnSpPr>
          <p:cNvPr id="21" name="Connettore 1 20"/>
          <p:cNvCxnSpPr/>
          <p:nvPr/>
        </p:nvCxnSpPr>
        <p:spPr>
          <a:xfrm>
            <a:off x="4283968" y="4437112"/>
            <a:ext cx="0" cy="14401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a:off x="8316416" y="4437112"/>
            <a:ext cx="0" cy="14401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a:off x="755576" y="4437112"/>
            <a:ext cx="0" cy="14401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ttore 1 23"/>
          <p:cNvCxnSpPr/>
          <p:nvPr/>
        </p:nvCxnSpPr>
        <p:spPr>
          <a:xfrm>
            <a:off x="827584" y="2348880"/>
            <a:ext cx="0" cy="14401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ttore 1 24"/>
          <p:cNvCxnSpPr/>
          <p:nvPr/>
        </p:nvCxnSpPr>
        <p:spPr>
          <a:xfrm>
            <a:off x="8316416" y="2348880"/>
            <a:ext cx="0" cy="14401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CasellaDiTesto 25"/>
          <p:cNvSpPr txBox="1"/>
          <p:nvPr/>
        </p:nvSpPr>
        <p:spPr>
          <a:xfrm>
            <a:off x="5292080" y="4149080"/>
            <a:ext cx="720080" cy="646331"/>
          </a:xfrm>
          <a:prstGeom prst="rect">
            <a:avLst/>
          </a:prstGeom>
          <a:noFill/>
        </p:spPr>
        <p:txBody>
          <a:bodyPr wrap="square" rtlCol="0">
            <a:spAutoFit/>
          </a:bodyPr>
          <a:lstStyle/>
          <a:p>
            <a:r>
              <a:rPr lang="it-IT" dirty="0" smtClean="0"/>
              <a:t>14</a:t>
            </a:r>
          </a:p>
          <a:p>
            <a:r>
              <a:rPr lang="it-IT" dirty="0" smtClean="0"/>
              <a:t>anni</a:t>
            </a:r>
            <a:endParaRPr lang="it-IT" dirty="0"/>
          </a:p>
        </p:txBody>
      </p:sp>
      <p:sp>
        <p:nvSpPr>
          <p:cNvPr id="27" name="CasellaDiTesto 26"/>
          <p:cNvSpPr txBox="1"/>
          <p:nvPr/>
        </p:nvSpPr>
        <p:spPr>
          <a:xfrm>
            <a:off x="6516216" y="4149080"/>
            <a:ext cx="720080" cy="646331"/>
          </a:xfrm>
          <a:prstGeom prst="rect">
            <a:avLst/>
          </a:prstGeom>
          <a:noFill/>
        </p:spPr>
        <p:txBody>
          <a:bodyPr wrap="square" rtlCol="0">
            <a:spAutoFit/>
          </a:bodyPr>
          <a:lstStyle/>
          <a:p>
            <a:r>
              <a:rPr lang="it-IT" dirty="0" smtClean="0"/>
              <a:t>16 </a:t>
            </a:r>
          </a:p>
          <a:p>
            <a:r>
              <a:rPr lang="it-IT" dirty="0" smtClean="0"/>
              <a:t>anni</a:t>
            </a:r>
            <a:endParaRPr lang="it-IT" dirty="0"/>
          </a:p>
        </p:txBody>
      </p:sp>
      <p:cxnSp>
        <p:nvCxnSpPr>
          <p:cNvPr id="28" name="Connettore 1 27"/>
          <p:cNvCxnSpPr/>
          <p:nvPr/>
        </p:nvCxnSpPr>
        <p:spPr>
          <a:xfrm>
            <a:off x="5508104" y="4437112"/>
            <a:ext cx="0" cy="14401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ttore 1 28"/>
          <p:cNvCxnSpPr/>
          <p:nvPr/>
        </p:nvCxnSpPr>
        <p:spPr>
          <a:xfrm>
            <a:off x="6732240" y="4437112"/>
            <a:ext cx="0" cy="14401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Parentesi graffa chiusa 30"/>
          <p:cNvSpPr/>
          <p:nvPr/>
        </p:nvSpPr>
        <p:spPr>
          <a:xfrm rot="5400000">
            <a:off x="4319972" y="-999492"/>
            <a:ext cx="504056" cy="7488832"/>
          </a:xfrm>
          <a:prstGeom prst="rightBrace">
            <a:avLst>
              <a:gd name="adj1" fmla="val 11614"/>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32" name="CasellaDiTesto 31"/>
          <p:cNvSpPr txBox="1"/>
          <p:nvPr/>
        </p:nvSpPr>
        <p:spPr>
          <a:xfrm>
            <a:off x="2555776" y="1844824"/>
            <a:ext cx="4104456" cy="461665"/>
          </a:xfrm>
          <a:prstGeom prst="rect">
            <a:avLst/>
          </a:prstGeom>
          <a:noFill/>
        </p:spPr>
        <p:txBody>
          <a:bodyPr wrap="square" rtlCol="0">
            <a:spAutoFit/>
          </a:bodyPr>
          <a:lstStyle/>
          <a:p>
            <a:pPr algn="ctr"/>
            <a:r>
              <a:rPr lang="it-IT" sz="2400" b="1" dirty="0" smtClean="0"/>
              <a:t>Violazione sessuale</a:t>
            </a:r>
            <a:endParaRPr lang="it-IT" sz="2400" b="1" dirty="0"/>
          </a:p>
        </p:txBody>
      </p:sp>
      <p:sp>
        <p:nvSpPr>
          <p:cNvPr id="33" name="CasellaDiTesto 32"/>
          <p:cNvSpPr txBox="1"/>
          <p:nvPr/>
        </p:nvSpPr>
        <p:spPr>
          <a:xfrm>
            <a:off x="3059832" y="3789040"/>
            <a:ext cx="3384376" cy="461665"/>
          </a:xfrm>
          <a:prstGeom prst="rect">
            <a:avLst/>
          </a:prstGeom>
          <a:noFill/>
        </p:spPr>
        <p:txBody>
          <a:bodyPr wrap="square" rtlCol="0">
            <a:spAutoFit/>
          </a:bodyPr>
          <a:lstStyle/>
          <a:p>
            <a:r>
              <a:rPr lang="it-IT" dirty="0" smtClean="0"/>
              <a:t>  </a:t>
            </a:r>
            <a:r>
              <a:rPr lang="it-IT" sz="2400" b="1" dirty="0" smtClean="0"/>
              <a:t>Atti sessuali con minori</a:t>
            </a:r>
            <a:endParaRPr lang="it-IT" sz="2400" b="1" dirty="0"/>
          </a:p>
        </p:txBody>
      </p:sp>
      <p:sp>
        <p:nvSpPr>
          <p:cNvPr id="34" name="Parentesi graffa chiusa 33"/>
          <p:cNvSpPr/>
          <p:nvPr/>
        </p:nvSpPr>
        <p:spPr>
          <a:xfrm rot="5400000">
            <a:off x="2267744" y="3068960"/>
            <a:ext cx="504056" cy="352839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35" name="Parentesi graffa chiusa 34"/>
          <p:cNvSpPr/>
          <p:nvPr/>
        </p:nvSpPr>
        <p:spPr>
          <a:xfrm rot="5400000">
            <a:off x="4644008" y="4221088"/>
            <a:ext cx="504056" cy="122413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38" name="CasellaDiTesto 37"/>
          <p:cNvSpPr txBox="1"/>
          <p:nvPr/>
        </p:nvSpPr>
        <p:spPr>
          <a:xfrm>
            <a:off x="3491880" y="2852936"/>
            <a:ext cx="2592288" cy="307777"/>
          </a:xfrm>
          <a:prstGeom prst="rect">
            <a:avLst/>
          </a:prstGeom>
          <a:noFill/>
        </p:spPr>
        <p:txBody>
          <a:bodyPr wrap="square" rtlCol="0">
            <a:spAutoFit/>
          </a:bodyPr>
          <a:lstStyle/>
          <a:p>
            <a:r>
              <a:rPr lang="it-IT" sz="1400" b="1" u="sng" dirty="0" smtClean="0"/>
              <a:t>Procedibilità d’ufficio</a:t>
            </a:r>
            <a:endParaRPr lang="it-IT" sz="1400" b="1" u="sng" dirty="0"/>
          </a:p>
        </p:txBody>
      </p:sp>
      <p:sp>
        <p:nvSpPr>
          <p:cNvPr id="41" name="CasellaDiTesto 40"/>
          <p:cNvSpPr txBox="1"/>
          <p:nvPr/>
        </p:nvSpPr>
        <p:spPr>
          <a:xfrm>
            <a:off x="1331640" y="5085184"/>
            <a:ext cx="2520280" cy="400110"/>
          </a:xfrm>
          <a:prstGeom prst="rect">
            <a:avLst/>
          </a:prstGeom>
          <a:noFill/>
        </p:spPr>
        <p:txBody>
          <a:bodyPr wrap="square" rtlCol="0">
            <a:spAutoFit/>
          </a:bodyPr>
          <a:lstStyle/>
          <a:p>
            <a:r>
              <a:rPr lang="it-IT" sz="2000" b="1" u="sng" dirty="0" smtClean="0"/>
              <a:t>Procedibilità d’ufficio</a:t>
            </a:r>
            <a:endParaRPr lang="it-IT" sz="2000" b="1" u="sng" dirty="0"/>
          </a:p>
        </p:txBody>
      </p:sp>
      <p:cxnSp>
        <p:nvCxnSpPr>
          <p:cNvPr id="44" name="Connettore 1 43"/>
          <p:cNvCxnSpPr/>
          <p:nvPr/>
        </p:nvCxnSpPr>
        <p:spPr>
          <a:xfrm>
            <a:off x="755576" y="4437112"/>
            <a:ext cx="3528392" cy="0"/>
          </a:xfrm>
          <a:prstGeom prst="line">
            <a:avLst/>
          </a:prstGeom>
          <a:ln w="2540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2" name="CasellaDiTesto 41"/>
          <p:cNvSpPr txBox="1"/>
          <p:nvPr/>
        </p:nvSpPr>
        <p:spPr>
          <a:xfrm>
            <a:off x="4283968" y="5085184"/>
            <a:ext cx="2376264" cy="1791260"/>
          </a:xfrm>
          <a:prstGeom prst="rect">
            <a:avLst/>
          </a:prstGeom>
          <a:noFill/>
        </p:spPr>
        <p:txBody>
          <a:bodyPr wrap="square" rtlCol="0">
            <a:spAutoFit/>
          </a:bodyPr>
          <a:lstStyle/>
          <a:p>
            <a:r>
              <a:rPr lang="it-IT" sz="800" b="1" u="sng" dirty="0" smtClean="0">
                <a:solidFill>
                  <a:schemeClr val="accent5">
                    <a:lumMod val="60000"/>
                    <a:lumOff val="40000"/>
                  </a:schemeClr>
                </a:solidFill>
              </a:rPr>
              <a:t>Da 10 a 14 anni:</a:t>
            </a:r>
          </a:p>
          <a:p>
            <a:r>
              <a:rPr lang="it-IT" sz="800" b="1" u="sng" dirty="0" smtClean="0">
                <a:solidFill>
                  <a:schemeClr val="accent5">
                    <a:lumMod val="60000"/>
                    <a:lumOff val="40000"/>
                  </a:schemeClr>
                </a:solidFill>
              </a:rPr>
              <a:t>Procedibilità d’ufficio</a:t>
            </a:r>
            <a:r>
              <a:rPr lang="it-IT" sz="800" b="1" dirty="0" smtClean="0">
                <a:solidFill>
                  <a:schemeClr val="accent5">
                    <a:lumMod val="60000"/>
                    <a:lumOff val="40000"/>
                  </a:schemeClr>
                </a:solidFill>
              </a:rPr>
              <a:t> se il reato è commesso da: </a:t>
            </a:r>
          </a:p>
          <a:p>
            <a:pPr marL="514350" lvl="0" indent="-514350">
              <a:spcBef>
                <a:spcPct val="20000"/>
              </a:spcBef>
            </a:pPr>
            <a:r>
              <a:rPr lang="it-IT" sz="800" b="1" dirty="0" smtClean="0">
                <a:solidFill>
                  <a:schemeClr val="accent5">
                    <a:lumMod val="60000"/>
                    <a:lumOff val="40000"/>
                  </a:schemeClr>
                </a:solidFill>
              </a:rPr>
              <a:t>- ascendente;</a:t>
            </a:r>
          </a:p>
          <a:p>
            <a:pPr marL="514350" lvl="0" indent="-514350">
              <a:spcBef>
                <a:spcPct val="20000"/>
              </a:spcBef>
            </a:pPr>
            <a:r>
              <a:rPr lang="it-IT" sz="800" b="1" dirty="0" smtClean="0">
                <a:solidFill>
                  <a:schemeClr val="accent5">
                    <a:lumMod val="60000"/>
                    <a:lumOff val="40000"/>
                  </a:schemeClr>
                </a:solidFill>
              </a:rPr>
              <a:t>-genitore anche adottivo o il di lui convivente; </a:t>
            </a:r>
          </a:p>
          <a:p>
            <a:pPr marL="514350" lvl="0" indent="-514350">
              <a:spcBef>
                <a:spcPct val="20000"/>
              </a:spcBef>
            </a:pPr>
            <a:r>
              <a:rPr lang="it-IT" sz="800" b="1" dirty="0" smtClean="0">
                <a:solidFill>
                  <a:schemeClr val="accent5">
                    <a:lumMod val="60000"/>
                    <a:lumOff val="40000"/>
                  </a:schemeClr>
                </a:solidFill>
              </a:rPr>
              <a:t>-tutore;</a:t>
            </a:r>
          </a:p>
          <a:p>
            <a:pPr marL="514350" lvl="0" indent="-514350">
              <a:spcBef>
                <a:spcPct val="20000"/>
              </a:spcBef>
            </a:pPr>
            <a:r>
              <a:rPr lang="it-IT" sz="800" b="1" dirty="0" smtClean="0">
                <a:solidFill>
                  <a:schemeClr val="accent5">
                    <a:lumMod val="60000"/>
                    <a:lumOff val="40000"/>
                  </a:schemeClr>
                </a:solidFill>
              </a:rPr>
              <a:t>-altra persona che per ragioni di cura,educazione, </a:t>
            </a:r>
          </a:p>
          <a:p>
            <a:pPr marL="514350" lvl="0" indent="-514350">
              <a:spcBef>
                <a:spcPct val="20000"/>
              </a:spcBef>
            </a:pPr>
            <a:r>
              <a:rPr lang="it-IT" sz="800" b="1" dirty="0" smtClean="0">
                <a:solidFill>
                  <a:schemeClr val="accent5">
                    <a:lumMod val="60000"/>
                    <a:lumOff val="40000"/>
                  </a:schemeClr>
                </a:solidFill>
              </a:rPr>
              <a:t>istruzione, vigilanza, custodia, il minore sia affidato; </a:t>
            </a:r>
          </a:p>
          <a:p>
            <a:pPr marL="514350" lvl="0" indent="-514350">
              <a:spcBef>
                <a:spcPct val="20000"/>
              </a:spcBef>
            </a:pPr>
            <a:r>
              <a:rPr lang="it-IT" sz="800" b="1" dirty="0" smtClean="0">
                <a:solidFill>
                  <a:schemeClr val="accent5">
                    <a:lumMod val="60000"/>
                    <a:lumOff val="40000"/>
                  </a:schemeClr>
                </a:solidFill>
              </a:rPr>
              <a:t>-o che abbia con quest’ultimo una relazione di</a:t>
            </a:r>
          </a:p>
          <a:p>
            <a:pPr marL="514350" lvl="0" indent="-514350">
              <a:spcBef>
                <a:spcPct val="20000"/>
              </a:spcBef>
            </a:pPr>
            <a:r>
              <a:rPr lang="it-IT" sz="800" b="1" dirty="0" smtClean="0">
                <a:solidFill>
                  <a:schemeClr val="accent5">
                    <a:lumMod val="60000"/>
                    <a:lumOff val="40000"/>
                  </a:schemeClr>
                </a:solidFill>
              </a:rPr>
              <a:t> convivenza. </a:t>
            </a:r>
          </a:p>
          <a:p>
            <a:pPr marL="514350" lvl="0" indent="-514350">
              <a:spcBef>
                <a:spcPct val="20000"/>
              </a:spcBef>
            </a:pPr>
            <a:r>
              <a:rPr lang="it-IT" sz="800" b="1" u="sng" dirty="0" smtClean="0">
                <a:solidFill>
                  <a:schemeClr val="accent5">
                    <a:lumMod val="60000"/>
                    <a:lumOff val="40000"/>
                  </a:schemeClr>
                </a:solidFill>
              </a:rPr>
              <a:t>Procedibilità a querela </a:t>
            </a:r>
            <a:r>
              <a:rPr lang="it-IT" sz="800" b="1" dirty="0" smtClean="0">
                <a:solidFill>
                  <a:schemeClr val="accent5">
                    <a:lumMod val="60000"/>
                    <a:lumOff val="40000"/>
                  </a:schemeClr>
                </a:solidFill>
              </a:rPr>
              <a:t>se il reato è commesso da un</a:t>
            </a:r>
          </a:p>
          <a:p>
            <a:pPr marL="514350" lvl="0" indent="-514350">
              <a:spcBef>
                <a:spcPct val="20000"/>
              </a:spcBef>
            </a:pPr>
            <a:r>
              <a:rPr lang="it-IT" sz="800" b="1" dirty="0" smtClean="0">
                <a:solidFill>
                  <a:schemeClr val="accent5">
                    <a:lumMod val="60000"/>
                    <a:lumOff val="40000"/>
                  </a:schemeClr>
                </a:solidFill>
              </a:rPr>
              <a:t> soggetto terzo (diverso da quelli sopra indicati) </a:t>
            </a:r>
          </a:p>
          <a:p>
            <a:endParaRPr lang="it-IT" sz="800" dirty="0"/>
          </a:p>
        </p:txBody>
      </p:sp>
      <p:cxnSp>
        <p:nvCxnSpPr>
          <p:cNvPr id="46" name="Connettore 1 45"/>
          <p:cNvCxnSpPr/>
          <p:nvPr/>
        </p:nvCxnSpPr>
        <p:spPr>
          <a:xfrm>
            <a:off x="4283968" y="4437112"/>
            <a:ext cx="1224136" cy="0"/>
          </a:xfrm>
          <a:prstGeom prst="line">
            <a:avLst/>
          </a:prstGeom>
          <a:ln w="254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0" name="Connettore 1 49"/>
          <p:cNvCxnSpPr/>
          <p:nvPr/>
        </p:nvCxnSpPr>
        <p:spPr>
          <a:xfrm>
            <a:off x="5508104" y="4437112"/>
            <a:ext cx="2788096" cy="0"/>
          </a:xfrm>
          <a:prstGeom prst="line">
            <a:avLst/>
          </a:prstGeom>
          <a:ln w="254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8" name="CasellaDiTesto 57"/>
          <p:cNvSpPr txBox="1"/>
          <p:nvPr/>
        </p:nvSpPr>
        <p:spPr>
          <a:xfrm>
            <a:off x="6864837" y="5157193"/>
            <a:ext cx="2411760" cy="1471172"/>
          </a:xfrm>
          <a:prstGeom prst="rect">
            <a:avLst/>
          </a:prstGeom>
          <a:noFill/>
        </p:spPr>
        <p:txBody>
          <a:bodyPr wrap="square" rtlCol="0">
            <a:spAutoFit/>
          </a:bodyPr>
          <a:lstStyle/>
          <a:p>
            <a:r>
              <a:rPr lang="it-IT" sz="700" b="1" u="sng" dirty="0" smtClean="0">
                <a:solidFill>
                  <a:srgbClr val="F57BC4"/>
                </a:solidFill>
              </a:rPr>
              <a:t>Da 14  a 18 anni</a:t>
            </a:r>
          </a:p>
          <a:p>
            <a:r>
              <a:rPr lang="it-IT" sz="700" b="1" u="sng" dirty="0" smtClean="0">
                <a:solidFill>
                  <a:srgbClr val="F57BC4"/>
                </a:solidFill>
              </a:rPr>
              <a:t>Procedibilità d’ufficio</a:t>
            </a:r>
            <a:r>
              <a:rPr lang="it-IT" sz="700" b="1" dirty="0" smtClean="0">
                <a:solidFill>
                  <a:srgbClr val="F57BC4"/>
                </a:solidFill>
              </a:rPr>
              <a:t> se il reato è commesso da: </a:t>
            </a:r>
          </a:p>
          <a:p>
            <a:pPr marL="514350" lvl="0" indent="-514350">
              <a:spcBef>
                <a:spcPct val="20000"/>
              </a:spcBef>
            </a:pPr>
            <a:r>
              <a:rPr lang="it-IT" sz="700" b="1" dirty="0" smtClean="0">
                <a:solidFill>
                  <a:srgbClr val="F57BC4"/>
                </a:solidFill>
              </a:rPr>
              <a:t>- ascendente;</a:t>
            </a:r>
          </a:p>
          <a:p>
            <a:pPr marL="514350" lvl="0" indent="-514350">
              <a:spcBef>
                <a:spcPct val="20000"/>
              </a:spcBef>
            </a:pPr>
            <a:r>
              <a:rPr lang="it-IT" sz="700" b="1" dirty="0" smtClean="0">
                <a:solidFill>
                  <a:srgbClr val="F57BC4"/>
                </a:solidFill>
              </a:rPr>
              <a:t>-genitore anche adottivo o il di lui convivente; </a:t>
            </a:r>
          </a:p>
          <a:p>
            <a:pPr marL="514350" lvl="0" indent="-514350">
              <a:spcBef>
                <a:spcPct val="20000"/>
              </a:spcBef>
            </a:pPr>
            <a:r>
              <a:rPr lang="it-IT" sz="700" b="1" dirty="0" smtClean="0">
                <a:solidFill>
                  <a:srgbClr val="F57BC4"/>
                </a:solidFill>
              </a:rPr>
              <a:t>-tutore;</a:t>
            </a:r>
          </a:p>
          <a:p>
            <a:pPr marL="514350" lvl="0" indent="-514350">
              <a:spcBef>
                <a:spcPct val="20000"/>
              </a:spcBef>
            </a:pPr>
            <a:r>
              <a:rPr lang="it-IT" sz="700" b="1" dirty="0" smtClean="0">
                <a:solidFill>
                  <a:srgbClr val="F57BC4"/>
                </a:solidFill>
              </a:rPr>
              <a:t>-altra persona che per ragioni di </a:t>
            </a:r>
          </a:p>
          <a:p>
            <a:pPr marL="514350" lvl="0" indent="-514350">
              <a:spcBef>
                <a:spcPct val="20000"/>
              </a:spcBef>
            </a:pPr>
            <a:r>
              <a:rPr lang="it-IT" sz="700" b="1" dirty="0" smtClean="0">
                <a:solidFill>
                  <a:srgbClr val="F57BC4"/>
                </a:solidFill>
              </a:rPr>
              <a:t>cura, educazione,</a:t>
            </a:r>
          </a:p>
          <a:p>
            <a:pPr marL="514350" lvl="0" indent="-514350">
              <a:spcBef>
                <a:spcPct val="20000"/>
              </a:spcBef>
            </a:pPr>
            <a:r>
              <a:rPr lang="it-IT" sz="700" b="1" dirty="0" smtClean="0">
                <a:solidFill>
                  <a:srgbClr val="F57BC4"/>
                </a:solidFill>
              </a:rPr>
              <a:t>istruzione, vigilanza, custodia, il </a:t>
            </a:r>
          </a:p>
          <a:p>
            <a:pPr marL="514350" lvl="0" indent="-514350">
              <a:spcBef>
                <a:spcPct val="20000"/>
              </a:spcBef>
            </a:pPr>
            <a:r>
              <a:rPr lang="it-IT" sz="700" b="1" dirty="0" smtClean="0">
                <a:solidFill>
                  <a:srgbClr val="F57BC4"/>
                </a:solidFill>
              </a:rPr>
              <a:t>minore sia affidato; </a:t>
            </a:r>
          </a:p>
          <a:p>
            <a:pPr marL="514350" lvl="0" indent="-514350">
              <a:spcBef>
                <a:spcPct val="20000"/>
              </a:spcBef>
            </a:pPr>
            <a:r>
              <a:rPr lang="it-IT" sz="700" b="1" dirty="0" smtClean="0">
                <a:solidFill>
                  <a:srgbClr val="F57BC4"/>
                </a:solidFill>
              </a:rPr>
              <a:t>-o che abbia con quest’ultimo </a:t>
            </a:r>
          </a:p>
          <a:p>
            <a:pPr marL="514350" lvl="0" indent="-514350">
              <a:spcBef>
                <a:spcPct val="20000"/>
              </a:spcBef>
            </a:pPr>
            <a:r>
              <a:rPr lang="it-IT" sz="700" b="1" dirty="0" smtClean="0">
                <a:solidFill>
                  <a:srgbClr val="F57BC4"/>
                </a:solidFill>
              </a:rPr>
              <a:t>una relazione di convivenza. </a:t>
            </a:r>
          </a:p>
        </p:txBody>
      </p:sp>
      <p:sp>
        <p:nvSpPr>
          <p:cNvPr id="45" name="Segnaposto numero diapositiva 44"/>
          <p:cNvSpPr>
            <a:spLocks noGrp="1"/>
          </p:cNvSpPr>
          <p:nvPr>
            <p:ph type="sldNum" sz="quarter" idx="12"/>
          </p:nvPr>
        </p:nvSpPr>
        <p:spPr/>
        <p:txBody>
          <a:bodyPr/>
          <a:lstStyle/>
          <a:p>
            <a:fld id="{33384D12-A210-402C-B0DA-69DB124A0260}" type="slidenum">
              <a:rPr lang="it-IT" smtClean="0"/>
              <a:pPr/>
              <a:t>35</a:t>
            </a:fld>
            <a:endParaRPr lang="it-IT"/>
          </a:p>
        </p:txBody>
      </p:sp>
      <p:sp>
        <p:nvSpPr>
          <p:cNvPr id="47" name="Parentesi graffa chiusa 46"/>
          <p:cNvSpPr/>
          <p:nvPr/>
        </p:nvSpPr>
        <p:spPr>
          <a:xfrm rot="5400000">
            <a:off x="6606226" y="4275094"/>
            <a:ext cx="684076" cy="1008112"/>
          </a:xfrm>
          <a:prstGeom prst="rightBrace">
            <a:avLst>
              <a:gd name="adj1" fmla="val 8333"/>
              <a:gd name="adj2" fmla="val 4894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cxnSp>
        <p:nvCxnSpPr>
          <p:cNvPr id="49" name="Connettore 2 48"/>
          <p:cNvCxnSpPr/>
          <p:nvPr/>
        </p:nvCxnSpPr>
        <p:spPr>
          <a:xfrm>
            <a:off x="4067944" y="6525344"/>
            <a:ext cx="28803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CasellaDiTesto 50"/>
          <p:cNvSpPr txBox="1"/>
          <p:nvPr/>
        </p:nvSpPr>
        <p:spPr>
          <a:xfrm>
            <a:off x="899592" y="5949280"/>
            <a:ext cx="3096344" cy="584775"/>
          </a:xfrm>
          <a:prstGeom prst="rect">
            <a:avLst/>
          </a:prstGeom>
          <a:noFill/>
          <a:ln>
            <a:solidFill>
              <a:schemeClr val="tx1"/>
            </a:solidFill>
          </a:ln>
        </p:spPr>
        <p:txBody>
          <a:bodyPr wrap="square" rtlCol="0">
            <a:spAutoFit/>
          </a:bodyPr>
          <a:lstStyle/>
          <a:p>
            <a:pPr algn="just"/>
            <a:r>
              <a:rPr lang="it-IT" sz="800" dirty="0" smtClean="0">
                <a:solidFill>
                  <a:schemeClr val="accent5">
                    <a:lumMod val="40000"/>
                    <a:lumOff val="60000"/>
                  </a:schemeClr>
                </a:solidFill>
              </a:rPr>
              <a:t>N.B.: possibilità per i servizi degli enti locali di formulare istanza (direttamente o attraverso il p.m. procura ordinaria al G.I.P.) per la nomina di un curatore speciale al fine di proporre la querela (art. 338 </a:t>
            </a:r>
            <a:r>
              <a:rPr lang="it-IT" sz="800" dirty="0" err="1" smtClean="0">
                <a:solidFill>
                  <a:schemeClr val="accent5">
                    <a:lumMod val="40000"/>
                    <a:lumOff val="60000"/>
                  </a:schemeClr>
                </a:solidFill>
              </a:rPr>
              <a:t>c.p.p.</a:t>
            </a:r>
            <a:r>
              <a:rPr lang="it-IT" sz="800" dirty="0" smtClean="0">
                <a:solidFill>
                  <a:schemeClr val="accent5">
                    <a:lumMod val="40000"/>
                    <a:lumOff val="60000"/>
                  </a:schemeClr>
                </a:solidFill>
              </a:rPr>
              <a:t>)</a:t>
            </a:r>
            <a:endParaRPr lang="it-IT" sz="800" dirty="0">
              <a:solidFill>
                <a:schemeClr val="accent5">
                  <a:lumMod val="40000"/>
                  <a:lumOff val="60000"/>
                </a:schemeClr>
              </a:solidFill>
            </a:endParaRPr>
          </a:p>
        </p:txBody>
      </p:sp>
    </p:spTree>
    <p:extLst>
      <p:ext uri="{BB962C8B-B14F-4D97-AF65-F5344CB8AC3E}">
        <p14:creationId xmlns:p14="http://schemas.microsoft.com/office/powerpoint/2010/main" val="1723661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1"/>
            <a:ext cx="8229600" cy="1396752"/>
          </a:xfrm>
          <a:ln>
            <a:solidFill>
              <a:schemeClr val="tx2">
                <a:lumMod val="60000"/>
                <a:lumOff val="40000"/>
              </a:schemeClr>
            </a:solidFill>
          </a:ln>
        </p:spPr>
        <p:txBody>
          <a:bodyPr>
            <a:normAutofit fontScale="40000" lnSpcReduction="20000"/>
          </a:bodyPr>
          <a:lstStyle/>
          <a:p>
            <a:pPr indent="342900" algn="just">
              <a:buNone/>
            </a:pPr>
            <a:r>
              <a:rPr lang="it-IT" dirty="0" smtClean="0">
                <a:solidFill>
                  <a:srgbClr val="FF0000"/>
                </a:solidFill>
              </a:rPr>
              <a:t>La violenza sessuale di gruppo consiste nella partecipazione, da parte di più persone riunite, ad atti di violenza sessuale di cui all'articolo 609-bis.</a:t>
            </a:r>
            <a:br>
              <a:rPr lang="it-IT" dirty="0" smtClean="0">
                <a:solidFill>
                  <a:srgbClr val="FF0000"/>
                </a:solidFill>
              </a:rPr>
            </a:br>
            <a:r>
              <a:rPr lang="it-IT" dirty="0" smtClean="0">
                <a:solidFill>
                  <a:srgbClr val="FF0000"/>
                </a:solidFill>
              </a:rPr>
              <a:t>      Chiunque commette atti di violenza sessuale di gruppo è punito con la reclusione da sei a dodici anni.</a:t>
            </a:r>
            <a:br>
              <a:rPr lang="it-IT" dirty="0" smtClean="0">
                <a:solidFill>
                  <a:srgbClr val="FF0000"/>
                </a:solidFill>
              </a:rPr>
            </a:br>
            <a:r>
              <a:rPr lang="it-IT" dirty="0" smtClean="0">
                <a:solidFill>
                  <a:srgbClr val="FF0000"/>
                </a:solidFill>
              </a:rPr>
              <a:t>       La pena è aumentata se concorre taluna delle circostanze aggravanti previste dall'articolo 609-ter.</a:t>
            </a:r>
            <a:br>
              <a:rPr lang="it-IT" dirty="0" smtClean="0">
                <a:solidFill>
                  <a:srgbClr val="FF0000"/>
                </a:solidFill>
              </a:rPr>
            </a:br>
            <a:r>
              <a:rPr lang="it-IT" dirty="0" smtClean="0">
                <a:solidFill>
                  <a:srgbClr val="FF0000"/>
                </a:solidFill>
              </a:rPr>
              <a:t>       La pena è diminuita per il partecipante la cui opera abbia avuto minima importanza nella preparazione o nella esecuzione del reato. La pena è altresì diminuita per chi sia stato determinato a commettere il reato quando concorrono le condizioni stabilite dai numeri 3) e 4) del primo comma e dal terzo comma dell'articolo 112.</a:t>
            </a:r>
            <a:endParaRPr lang="it-IT" dirty="0">
              <a:solidFill>
                <a:srgbClr val="FF0000"/>
              </a:solidFill>
            </a:endParaRPr>
          </a:p>
        </p:txBody>
      </p:sp>
      <p:sp>
        <p:nvSpPr>
          <p:cNvPr id="4" name="Titolo 1"/>
          <p:cNvSpPr>
            <a:spLocks noGrp="1"/>
          </p:cNvSpPr>
          <p:nvPr>
            <p:ph type="title"/>
          </p:nvPr>
        </p:nvSpPr>
        <p:spPr>
          <a:ln w="28575">
            <a:solidFill>
              <a:schemeClr val="accent1"/>
            </a:solidFill>
          </a:ln>
        </p:spPr>
        <p:txBody>
          <a:bodyPr>
            <a:normAutofit fontScale="90000"/>
          </a:bodyPr>
          <a:lstStyle/>
          <a:p>
            <a:r>
              <a:rPr lang="it-IT" b="1" u="sng" dirty="0" smtClean="0"/>
              <a:t>ART. 609 </a:t>
            </a:r>
            <a:r>
              <a:rPr lang="it-IT" b="1" u="sng" dirty="0" err="1" smtClean="0"/>
              <a:t>octies</a:t>
            </a:r>
            <a:r>
              <a:rPr lang="it-IT" b="1" u="sng" dirty="0" smtClean="0"/>
              <a:t>  c.p. </a:t>
            </a:r>
            <a:r>
              <a:rPr lang="it-IT" dirty="0" smtClean="0"/>
              <a:t/>
            </a:r>
            <a:br>
              <a:rPr lang="it-IT" dirty="0" smtClean="0"/>
            </a:br>
            <a:r>
              <a:rPr lang="it-IT" sz="4200" dirty="0" smtClean="0"/>
              <a:t>- Violenza sessuale di gruppo-</a:t>
            </a:r>
            <a:endParaRPr lang="it-IT" sz="4200" dirty="0"/>
          </a:p>
        </p:txBody>
      </p:sp>
      <p:sp>
        <p:nvSpPr>
          <p:cNvPr id="5" name="Ritaglia singolo angolo rettangolo 4"/>
          <p:cNvSpPr/>
          <p:nvPr/>
        </p:nvSpPr>
        <p:spPr>
          <a:xfrm>
            <a:off x="7596336" y="620688"/>
            <a:ext cx="1080120" cy="792088"/>
          </a:xfrm>
          <a:prstGeom prst="snip1Rect">
            <a:avLst/>
          </a:prstGeom>
          <a:solidFill>
            <a:srgbClr val="F3F3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7596336" y="764704"/>
            <a:ext cx="1152128" cy="523220"/>
          </a:xfrm>
          <a:prstGeom prst="rect">
            <a:avLst/>
          </a:prstGeom>
          <a:noFill/>
        </p:spPr>
        <p:txBody>
          <a:bodyPr wrap="square" rtlCol="0">
            <a:spAutoFit/>
          </a:bodyPr>
          <a:lstStyle/>
          <a:p>
            <a:r>
              <a:rPr lang="it-IT" sz="1400" dirty="0" smtClean="0"/>
              <a:t>Procedibilità d’ufficio </a:t>
            </a:r>
            <a:endParaRPr lang="it-IT" sz="1400" dirty="0"/>
          </a:p>
        </p:txBody>
      </p:sp>
      <p:sp>
        <p:nvSpPr>
          <p:cNvPr id="9" name="Segnaposto numero diapositiva 8"/>
          <p:cNvSpPr>
            <a:spLocks noGrp="1"/>
          </p:cNvSpPr>
          <p:nvPr>
            <p:ph type="sldNum" sz="quarter" idx="12"/>
          </p:nvPr>
        </p:nvSpPr>
        <p:spPr/>
        <p:txBody>
          <a:bodyPr/>
          <a:lstStyle/>
          <a:p>
            <a:fld id="{33384D12-A210-402C-B0DA-69DB124A0260}" type="slidenum">
              <a:rPr lang="it-IT" smtClean="0"/>
              <a:pPr/>
              <a:t>36</a:t>
            </a:fld>
            <a:endParaRPr lang="it-IT"/>
          </a:p>
        </p:txBody>
      </p:sp>
      <p:sp>
        <p:nvSpPr>
          <p:cNvPr id="7" name="CasellaDiTesto 6"/>
          <p:cNvSpPr txBox="1"/>
          <p:nvPr/>
        </p:nvSpPr>
        <p:spPr>
          <a:xfrm>
            <a:off x="467544" y="3140968"/>
            <a:ext cx="8208912" cy="2462213"/>
          </a:xfrm>
          <a:prstGeom prst="rect">
            <a:avLst/>
          </a:prstGeom>
          <a:noFill/>
          <a:ln>
            <a:solidFill>
              <a:schemeClr val="accent1"/>
            </a:solidFill>
          </a:ln>
        </p:spPr>
        <p:txBody>
          <a:bodyPr wrap="square" rtlCol="0">
            <a:spAutoFit/>
          </a:bodyPr>
          <a:lstStyle/>
          <a:p>
            <a:pPr algn="just"/>
            <a:r>
              <a:rPr lang="it-IT" sz="1400" i="1" dirty="0" smtClean="0"/>
              <a:t>ESEMPIO:</a:t>
            </a:r>
          </a:p>
          <a:p>
            <a:pPr algn="just"/>
            <a:endParaRPr lang="it-IT" sz="1400" i="1" dirty="0" smtClean="0"/>
          </a:p>
          <a:p>
            <a:pPr algn="just"/>
            <a:r>
              <a:rPr lang="it-IT" sz="1400" i="1" dirty="0" smtClean="0"/>
              <a:t>“Risponde del reato di cui all'art. 609 </a:t>
            </a:r>
            <a:r>
              <a:rPr lang="it-IT" sz="1400" i="1" dirty="0" err="1" smtClean="0"/>
              <a:t>octies</a:t>
            </a:r>
            <a:r>
              <a:rPr lang="it-IT" sz="1400" i="1" dirty="0" smtClean="0"/>
              <a:t> (violenza sessuale di gruppo) </a:t>
            </a:r>
            <a:r>
              <a:rPr lang="it-IT" sz="1400" i="1" u="sng" dirty="0" smtClean="0"/>
              <a:t>anche il minorenne che, pur non avendo partecipato attivamente alla violenza, ha ripreso la scena con il telefonino</a:t>
            </a:r>
            <a:r>
              <a:rPr lang="it-IT" sz="1400" i="1" dirty="0" smtClean="0"/>
              <a:t>. Per la sussistenza del reato di stupro di gruppo è necessaria la simultanea ed effettiva presenza di più persone nel luogo e nel momento di consumazione dell'illecito, in un rapporto causale inequivocabile, ma ciò non comporta anche la necessità che ciascun compartecipe ponga in essere un'attività tipica di violenza sessuale, né che realizzi l'intera fattispecie nel concorso contestuale dell'altro o degli altri correi, potendo il singolo realizzare soltanto una frazione del fatto tipico ed </a:t>
            </a:r>
            <a:r>
              <a:rPr lang="it-IT" sz="1400" i="1" u="sng" dirty="0" smtClean="0"/>
              <a:t>essendo sufficiente che la violenza o la minaccia provenga anche da uno solo degli agenti</a:t>
            </a:r>
            <a:r>
              <a:rPr lang="it-IT" sz="1400" i="1" dirty="0" smtClean="0"/>
              <a:t>. Perché sussista il presupposto soggettivo di colpevolezza del reato basta che il singolo realizzi anche solo una frazione dello stupro”  (Cass. Penale Sez. III 11560/2010).</a:t>
            </a:r>
          </a:p>
        </p:txBody>
      </p:sp>
    </p:spTree>
    <p:extLst>
      <p:ext uri="{BB962C8B-B14F-4D97-AF65-F5344CB8AC3E}">
        <p14:creationId xmlns:p14="http://schemas.microsoft.com/office/powerpoint/2010/main" val="10133411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467544" y="180535"/>
            <a:ext cx="8219256" cy="1426170"/>
          </a:xfrm>
          <a:ln w="28575">
            <a:solidFill>
              <a:schemeClr val="accent1"/>
            </a:solidFill>
          </a:ln>
        </p:spPr>
        <p:txBody>
          <a:bodyPr>
            <a:normAutofit fontScale="90000"/>
          </a:bodyPr>
          <a:lstStyle/>
          <a:p>
            <a:r>
              <a:rPr lang="it-IT" b="1" u="sng" dirty="0" smtClean="0"/>
              <a:t>ART. 612 bis c.p. </a:t>
            </a:r>
            <a:r>
              <a:rPr lang="it-IT" dirty="0" smtClean="0"/>
              <a:t/>
            </a:r>
            <a:br>
              <a:rPr lang="it-IT" dirty="0" smtClean="0"/>
            </a:br>
            <a:r>
              <a:rPr lang="it-IT" sz="3800" dirty="0" smtClean="0"/>
              <a:t>- Atti persecutori- </a:t>
            </a:r>
            <a:br>
              <a:rPr lang="it-IT" sz="3800" dirty="0" smtClean="0"/>
            </a:br>
            <a:r>
              <a:rPr lang="it-IT" sz="1800" dirty="0" smtClean="0"/>
              <a:t>(c.d. </a:t>
            </a:r>
            <a:r>
              <a:rPr lang="it-IT" sz="1800" dirty="0" err="1" smtClean="0"/>
              <a:t>Stalking</a:t>
            </a:r>
            <a:r>
              <a:rPr lang="it-IT" sz="1800" dirty="0" smtClean="0"/>
              <a:t>)</a:t>
            </a:r>
            <a:endParaRPr lang="it-IT" sz="1800" dirty="0"/>
          </a:p>
        </p:txBody>
      </p:sp>
      <p:sp>
        <p:nvSpPr>
          <p:cNvPr id="6" name="Segnaposto contenuto 5"/>
          <p:cNvSpPr>
            <a:spLocks noGrp="1"/>
          </p:cNvSpPr>
          <p:nvPr>
            <p:ph idx="1"/>
          </p:nvPr>
        </p:nvSpPr>
        <p:spPr>
          <a:xfrm>
            <a:off x="107504" y="1835568"/>
            <a:ext cx="8784976" cy="2241504"/>
          </a:xfrm>
          <a:ln>
            <a:solidFill>
              <a:schemeClr val="accent1">
                <a:shade val="50000"/>
              </a:schemeClr>
            </a:solidFill>
          </a:ln>
        </p:spPr>
        <p:txBody>
          <a:bodyPr>
            <a:noAutofit/>
          </a:bodyPr>
          <a:lstStyle/>
          <a:p>
            <a:pPr indent="342900">
              <a:buNone/>
            </a:pPr>
            <a:r>
              <a:rPr lang="it-IT" sz="1050" i="1" dirty="0" smtClean="0">
                <a:solidFill>
                  <a:srgbClr val="FF0000"/>
                </a:solidFill>
              </a:rPr>
              <a:t>Salvo che il fatto costituisca più grave reato, è punito con la reclusione da sei mesi a cinque anni </a:t>
            </a:r>
            <a:r>
              <a:rPr lang="it-IT" sz="1050" i="1" u="sng" dirty="0" smtClean="0"/>
              <a:t>chiunque, </a:t>
            </a:r>
            <a:r>
              <a:rPr lang="it-IT" sz="1050" b="1" i="1" u="sng" dirty="0" smtClean="0"/>
              <a:t>con condotte reiterate</a:t>
            </a:r>
            <a:r>
              <a:rPr lang="it-IT" sz="1050" i="1" u="sng" dirty="0" smtClean="0"/>
              <a:t>, minaccia o molesta taluno in modo da cagionare un perdurante e grave stato di ansia o di paura ovvero da ingenerare un fondato timore per l'incolumità propria o di un prossimo congiunto o di persona al medesimo legata da relazione affettiva ovvero da costringere lo stesso ad alterare le proprie abitudini di vita. </a:t>
            </a:r>
            <a:br>
              <a:rPr lang="it-IT" sz="1050" i="1" u="sng" dirty="0" smtClean="0"/>
            </a:br>
            <a:r>
              <a:rPr lang="it-IT" sz="1050" i="1" dirty="0" smtClean="0">
                <a:solidFill>
                  <a:srgbClr val="FF0000"/>
                </a:solidFill>
              </a:rPr>
              <a:t>         La pena è aumentata se il fatto è commesso dal coniuge, anche separato o divorziato, o da persona che è o è stata legata da relazione affettiva alla persona offesa ovvero se il fatto è commesso  attraverso strumenti informatici o telematici. </a:t>
            </a:r>
            <a:br>
              <a:rPr lang="it-IT" sz="1050" i="1" dirty="0" smtClean="0">
                <a:solidFill>
                  <a:srgbClr val="FF0000"/>
                </a:solidFill>
              </a:rPr>
            </a:br>
            <a:r>
              <a:rPr lang="it-IT" sz="1050" i="1" dirty="0" smtClean="0">
                <a:solidFill>
                  <a:srgbClr val="FF0000"/>
                </a:solidFill>
              </a:rPr>
              <a:t>         </a:t>
            </a:r>
            <a:r>
              <a:rPr lang="it-IT" sz="1050" b="1" i="1" u="sng" dirty="0" smtClean="0">
                <a:solidFill>
                  <a:srgbClr val="FF0000"/>
                </a:solidFill>
              </a:rPr>
              <a:t>La pena è aumentata fino alla metà se il fatto è commesso a danno di un minore</a:t>
            </a:r>
            <a:r>
              <a:rPr lang="it-IT" sz="1050" i="1" dirty="0" smtClean="0">
                <a:solidFill>
                  <a:srgbClr val="FF0000"/>
                </a:solidFill>
              </a:rPr>
              <a:t>, di una donna in stato di gravidanza o di una persona con disabilità di cui all'articolo 3 della legge 5 febbraio 1992, n. 104, ovvero con armi o da persona travisata.</a:t>
            </a:r>
            <a:br>
              <a:rPr lang="it-IT" sz="1050" i="1" dirty="0" smtClean="0">
                <a:solidFill>
                  <a:srgbClr val="FF0000"/>
                </a:solidFill>
              </a:rPr>
            </a:br>
            <a:r>
              <a:rPr lang="it-IT" sz="1050" i="1" dirty="0" smtClean="0">
                <a:solidFill>
                  <a:srgbClr val="FF0000"/>
                </a:solidFill>
              </a:rPr>
              <a:t>         Il delitto è punito a querela della persona offesa. Il termine per la proposizione della querela è di sei mesi. La remissione della querela può essere soltanto processuale. La querela è comunque irrevocabile se il fatto è stato commesso mediante minacce reiterate nei modi di cui all'articolo 612, secondo comma. Si procede tuttavia </a:t>
            </a:r>
            <a:r>
              <a:rPr lang="it-IT" sz="1050" i="1" u="sng" dirty="0" smtClean="0"/>
              <a:t>d'ufficio </a:t>
            </a:r>
            <a:r>
              <a:rPr lang="it-IT" sz="1050" b="1" i="1" u="sng" dirty="0" smtClean="0"/>
              <a:t>se il fatto è commesso nei confronti di un minore o di una persona con disabilità di cui all'articolo 3 della legge 5 febbraio 1992, n. 104, </a:t>
            </a:r>
            <a:r>
              <a:rPr lang="it-IT" sz="1050" i="1" dirty="0" smtClean="0">
                <a:solidFill>
                  <a:srgbClr val="FF0000"/>
                </a:solidFill>
              </a:rPr>
              <a:t>nonché quando il fatto è connesso con altro delitto per il quale si deve procedere d'ufficio. </a:t>
            </a:r>
            <a:endParaRPr lang="it-IT" sz="1050" b="1" dirty="0" smtClean="0"/>
          </a:p>
          <a:p>
            <a:pPr indent="342900">
              <a:buNone/>
            </a:pPr>
            <a:r>
              <a:rPr lang="it-IT" sz="1050" b="1" dirty="0" smtClean="0"/>
              <a:t>Previsto l’arresto obbligatorio in flagranza di reato ex art. 380 c.p.p.</a:t>
            </a:r>
            <a:endParaRPr lang="it-IT" sz="1050" b="1" dirty="0"/>
          </a:p>
        </p:txBody>
      </p:sp>
      <p:sp>
        <p:nvSpPr>
          <p:cNvPr id="7" name="Ritaglia singolo angolo rettangolo 6"/>
          <p:cNvSpPr/>
          <p:nvPr/>
        </p:nvSpPr>
        <p:spPr>
          <a:xfrm>
            <a:off x="7452320" y="710225"/>
            <a:ext cx="1152128" cy="720080"/>
          </a:xfrm>
          <a:prstGeom prst="snip1Rect">
            <a:avLst/>
          </a:prstGeom>
          <a:solidFill>
            <a:srgbClr val="F3F3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7595390" y="724838"/>
            <a:ext cx="1126468" cy="954107"/>
          </a:xfrm>
          <a:prstGeom prst="rect">
            <a:avLst/>
          </a:prstGeom>
          <a:noFill/>
        </p:spPr>
        <p:txBody>
          <a:bodyPr wrap="square" rtlCol="0">
            <a:spAutoFit/>
          </a:bodyPr>
          <a:lstStyle/>
          <a:p>
            <a:r>
              <a:rPr lang="it-IT" sz="800" dirty="0" smtClean="0"/>
              <a:t>Procedibile d’ufficio  se commesso nei cfr. di minore o persona con disabilità o se il fatto è connesso con altro delitto procedibile d’ufficio</a:t>
            </a:r>
            <a:endParaRPr lang="it-IT" sz="800" dirty="0"/>
          </a:p>
        </p:txBody>
      </p:sp>
      <p:sp>
        <p:nvSpPr>
          <p:cNvPr id="11" name="Segnaposto numero diapositiva 10"/>
          <p:cNvSpPr>
            <a:spLocks noGrp="1"/>
          </p:cNvSpPr>
          <p:nvPr>
            <p:ph type="sldNum" sz="quarter" idx="12"/>
          </p:nvPr>
        </p:nvSpPr>
        <p:spPr/>
        <p:txBody>
          <a:bodyPr/>
          <a:lstStyle/>
          <a:p>
            <a:fld id="{33384D12-A210-402C-B0DA-69DB124A0260}" type="slidenum">
              <a:rPr lang="it-IT" smtClean="0"/>
              <a:pPr/>
              <a:t>37</a:t>
            </a:fld>
            <a:endParaRPr lang="it-IT"/>
          </a:p>
        </p:txBody>
      </p:sp>
      <p:sp>
        <p:nvSpPr>
          <p:cNvPr id="9" name="CasellaDiTesto 8"/>
          <p:cNvSpPr txBox="1"/>
          <p:nvPr/>
        </p:nvSpPr>
        <p:spPr>
          <a:xfrm>
            <a:off x="179512" y="4088011"/>
            <a:ext cx="8712968" cy="2769989"/>
          </a:xfrm>
          <a:prstGeom prst="rect">
            <a:avLst/>
          </a:prstGeom>
          <a:noFill/>
          <a:ln>
            <a:solidFill>
              <a:schemeClr val="accent1"/>
            </a:solidFill>
          </a:ln>
        </p:spPr>
        <p:txBody>
          <a:bodyPr wrap="square" rtlCol="0">
            <a:spAutoFit/>
          </a:bodyPr>
          <a:lstStyle/>
          <a:p>
            <a:r>
              <a:rPr lang="it-IT" sz="1200" dirty="0"/>
              <a:t>Lo </a:t>
            </a:r>
            <a:r>
              <a:rPr lang="it-IT" sz="1200" dirty="0" err="1"/>
              <a:t>stalking</a:t>
            </a:r>
            <a:r>
              <a:rPr lang="it-IT" sz="1200" dirty="0"/>
              <a:t> </a:t>
            </a:r>
            <a:r>
              <a:rPr lang="it-IT" sz="1200" b="1" u="sng" dirty="0"/>
              <a:t>ha carattere abituale </a:t>
            </a:r>
            <a:r>
              <a:rPr lang="it-IT" sz="1050" dirty="0"/>
              <a:t>e l'evento di danno deve rinvenirsi in una modifica delle abitudini della vittima e in uno stato d'ansia, grave e perdurante, ingenerato nella medesima. </a:t>
            </a:r>
            <a:r>
              <a:rPr lang="it-IT" sz="1050" dirty="0" smtClean="0"/>
              <a:t>(Cass.  Penale Sez. V n. 8744/2018).</a:t>
            </a:r>
          </a:p>
          <a:p>
            <a:endParaRPr lang="it-IT" sz="1200" dirty="0"/>
          </a:p>
          <a:p>
            <a:pPr algn="just"/>
            <a:r>
              <a:rPr lang="it-IT" sz="1100" b="1" dirty="0"/>
              <a:t>È configurabile il reato di </a:t>
            </a:r>
            <a:r>
              <a:rPr lang="it-IT" sz="1100" b="1" dirty="0" err="1"/>
              <a:t>stalking</a:t>
            </a:r>
            <a:r>
              <a:rPr lang="it-IT" sz="1100" b="1" dirty="0"/>
              <a:t> in caso di bullismo. </a:t>
            </a:r>
            <a:r>
              <a:rPr lang="it-IT" sz="1100" u="sng" dirty="0" smtClean="0"/>
              <a:t>la </a:t>
            </a:r>
            <a:r>
              <a:rPr lang="it-IT" sz="1100" u="sng" dirty="0"/>
              <a:t>Cassazione che per la prima volta applica l'art. 612 bis c.p. in ambito scolastico confermando le condanne inflitte a quattro ragazzi </a:t>
            </a:r>
            <a:r>
              <a:rPr lang="it-IT" sz="1100" dirty="0"/>
              <a:t>che, </a:t>
            </a:r>
            <a:r>
              <a:rPr lang="it-IT" sz="1100" u="sng" dirty="0"/>
              <a:t>all'epoca dei fatti minorenni studenti di un istituto tecnico, avevano preso di mira, per due anni, un compagno di scuola, picchiandolo e insultandolo, a turno, fino a indurlo, dopo essere finito in ospedale, a lasciare la scuola per trasferirsi in Piemonte.</a:t>
            </a:r>
            <a:r>
              <a:rPr lang="it-IT" sz="1100" dirty="0"/>
              <a:t> Per la Corte, la deposizione della sola persona offesa è valsa come prova in quanto giudicata attendibile, anche alla luce del contesto di indifferenza degli altri compagni di classe e degli insegnanti che non si erano accorti di nulla </a:t>
            </a:r>
            <a:r>
              <a:rPr lang="it-IT" sz="1000" dirty="0"/>
              <a:t>(</a:t>
            </a:r>
            <a:r>
              <a:rPr lang="it-IT" sz="1000" b="1" dirty="0" err="1" smtClean="0"/>
              <a:t>Cass.pen</a:t>
            </a:r>
            <a:r>
              <a:rPr lang="it-IT" sz="1000" b="1" dirty="0" smtClean="0"/>
              <a:t>., </a:t>
            </a:r>
            <a:r>
              <a:rPr lang="it-IT" sz="1000" b="1" dirty="0"/>
              <a:t>sez. V, 27/04/2017</a:t>
            </a:r>
            <a:r>
              <a:rPr lang="it-IT" sz="1000" b="1" dirty="0" smtClean="0"/>
              <a:t>,</a:t>
            </a:r>
            <a:r>
              <a:rPr lang="it-IT" sz="1000" b="1" dirty="0"/>
              <a:t> n. </a:t>
            </a:r>
            <a:r>
              <a:rPr lang="it-IT" sz="1000" b="1" dirty="0" smtClean="0"/>
              <a:t>28623</a:t>
            </a:r>
            <a:r>
              <a:rPr lang="it-IT" sz="1000" dirty="0" smtClean="0"/>
              <a:t>, in Guida al diritto 2017, 27, 49).</a:t>
            </a:r>
          </a:p>
          <a:p>
            <a:pPr algn="just"/>
            <a:endParaRPr lang="it-IT" sz="1100" dirty="0"/>
          </a:p>
          <a:p>
            <a:pPr algn="just"/>
            <a:r>
              <a:rPr lang="it-IT" sz="1050" dirty="0"/>
              <a:t>Integra il reato di cui all'art. 612 bis c.p. la condotta dell'imputata la quale, </a:t>
            </a:r>
            <a:r>
              <a:rPr lang="it-IT" sz="1050" b="1" dirty="0"/>
              <a:t>con condotte reiterate, molestava la figlia minore</a:t>
            </a:r>
            <a:r>
              <a:rPr lang="it-IT" sz="1050" dirty="0"/>
              <a:t>, ingenerando in lei un fondato timore per l'incolumità propria e, comunque, costringendola ad alterare le proprie abitudini di vita; condotte consistite, in particolare, nel contravvenire pressoché quotidianamente al divieto di prendere contatti con la figlia minore imposto dal Tribunale per i minorenni, telefonandole continuamente presso l'abitazione o comunque alle utenze del padre e dei nonni per parlarle, </a:t>
            </a:r>
            <a:r>
              <a:rPr lang="it-IT" sz="1050" b="1" dirty="0"/>
              <a:t>raggiungendola reiteratamente presso i luoghi dalla medesima frequentati (istituti scolastici, </a:t>
            </a:r>
            <a:r>
              <a:rPr lang="it-IT" sz="1050" dirty="0"/>
              <a:t>luoghi di svago, abitazione, eccetera) </a:t>
            </a:r>
            <a:r>
              <a:rPr lang="it-IT" sz="1050" b="1" dirty="0"/>
              <a:t>ed appostandosi nelle immediate vicinanze degli stessi (ovvero entrandovi all'interno o comunque suonando ripetutamente il campanello per cercare di entrare)</a:t>
            </a:r>
            <a:r>
              <a:rPr lang="it-IT" sz="1050" dirty="0"/>
              <a:t>, pedinandola nei suoi spostamenti e, poi, cercando ogni volta di avvicinarla e di prendere contatti con lei (Cassazione penale, sez. V, 10/04/2015,  n. 42566 </a:t>
            </a:r>
            <a:r>
              <a:rPr lang="it-IT" sz="1050" dirty="0" smtClean="0"/>
              <a:t>).</a:t>
            </a:r>
            <a:endParaRPr lang="it-IT" sz="1050" dirty="0"/>
          </a:p>
        </p:txBody>
      </p:sp>
    </p:spTree>
    <p:extLst>
      <p:ext uri="{BB962C8B-B14F-4D97-AF65-F5344CB8AC3E}">
        <p14:creationId xmlns:p14="http://schemas.microsoft.com/office/powerpoint/2010/main" val="19899225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ln w="28575">
            <a:solidFill>
              <a:schemeClr val="accent1"/>
            </a:solidFill>
          </a:ln>
        </p:spPr>
        <p:txBody>
          <a:bodyPr>
            <a:normAutofit fontScale="90000"/>
          </a:bodyPr>
          <a:lstStyle/>
          <a:p>
            <a:r>
              <a:rPr lang="it-IT" b="1" u="sng" dirty="0" smtClean="0"/>
              <a:t>ART. 582 e 583 c.p. </a:t>
            </a:r>
            <a:r>
              <a:rPr lang="it-IT" dirty="0" smtClean="0"/>
              <a:t/>
            </a:r>
            <a:br>
              <a:rPr lang="it-IT" dirty="0" smtClean="0"/>
            </a:br>
            <a:r>
              <a:rPr lang="it-IT" sz="3800" dirty="0" smtClean="0"/>
              <a:t>- Lesione personale- </a:t>
            </a:r>
            <a:endParaRPr lang="it-IT" sz="3800" dirty="0"/>
          </a:p>
        </p:txBody>
      </p:sp>
      <p:sp>
        <p:nvSpPr>
          <p:cNvPr id="5" name="CasellaDiTesto 4"/>
          <p:cNvSpPr txBox="1"/>
          <p:nvPr/>
        </p:nvSpPr>
        <p:spPr>
          <a:xfrm>
            <a:off x="2627784" y="1772816"/>
            <a:ext cx="1944216" cy="276999"/>
          </a:xfrm>
          <a:prstGeom prst="rect">
            <a:avLst/>
          </a:prstGeom>
          <a:solidFill>
            <a:schemeClr val="accent5">
              <a:lumMod val="20000"/>
              <a:lumOff val="80000"/>
            </a:schemeClr>
          </a:solidFill>
          <a:ln>
            <a:solidFill>
              <a:srgbClr val="53B0C9"/>
            </a:solidFill>
          </a:ln>
        </p:spPr>
        <p:txBody>
          <a:bodyPr wrap="square" rtlCol="0">
            <a:spAutoFit/>
          </a:bodyPr>
          <a:lstStyle/>
          <a:p>
            <a:r>
              <a:rPr lang="it-IT" sz="1200" dirty="0" smtClean="0"/>
              <a:t>LESIONI PERSONALI LIEVI</a:t>
            </a:r>
            <a:endParaRPr lang="it-IT" sz="1200" dirty="0"/>
          </a:p>
        </p:txBody>
      </p:sp>
      <p:sp>
        <p:nvSpPr>
          <p:cNvPr id="6" name="CasellaDiTesto 5"/>
          <p:cNvSpPr txBox="1"/>
          <p:nvPr/>
        </p:nvSpPr>
        <p:spPr>
          <a:xfrm>
            <a:off x="4572000" y="1772816"/>
            <a:ext cx="2016224" cy="430887"/>
          </a:xfrm>
          <a:prstGeom prst="rect">
            <a:avLst/>
          </a:prstGeom>
          <a:solidFill>
            <a:schemeClr val="accent4">
              <a:lumMod val="20000"/>
              <a:lumOff val="80000"/>
            </a:schemeClr>
          </a:solidFill>
          <a:ln>
            <a:solidFill>
              <a:srgbClr val="53B0C9"/>
            </a:solidFill>
          </a:ln>
        </p:spPr>
        <p:txBody>
          <a:bodyPr wrap="square" rtlCol="0">
            <a:spAutoFit/>
          </a:bodyPr>
          <a:lstStyle/>
          <a:p>
            <a:r>
              <a:rPr lang="it-IT" sz="1100" dirty="0" smtClean="0"/>
              <a:t>LESIONI PERSONALI GRAVI (583, comma 1° c.p.) </a:t>
            </a:r>
            <a:endParaRPr lang="it-IT" sz="1100" dirty="0"/>
          </a:p>
        </p:txBody>
      </p:sp>
      <p:sp>
        <p:nvSpPr>
          <p:cNvPr id="7" name="CasellaDiTesto 6"/>
          <p:cNvSpPr txBox="1"/>
          <p:nvPr/>
        </p:nvSpPr>
        <p:spPr>
          <a:xfrm>
            <a:off x="6588224" y="1772816"/>
            <a:ext cx="2448272" cy="430887"/>
          </a:xfrm>
          <a:prstGeom prst="rect">
            <a:avLst/>
          </a:prstGeom>
          <a:solidFill>
            <a:schemeClr val="accent2">
              <a:lumMod val="20000"/>
              <a:lumOff val="80000"/>
            </a:schemeClr>
          </a:solidFill>
          <a:ln>
            <a:solidFill>
              <a:srgbClr val="53B0C9"/>
            </a:solidFill>
          </a:ln>
        </p:spPr>
        <p:txBody>
          <a:bodyPr wrap="square" rtlCol="0">
            <a:spAutoFit/>
          </a:bodyPr>
          <a:lstStyle/>
          <a:p>
            <a:r>
              <a:rPr lang="it-IT" sz="1100" dirty="0" smtClean="0"/>
              <a:t>LESIONI PERSONALI GRAVISSIME (583 comma 2° c.p.) </a:t>
            </a:r>
            <a:endParaRPr lang="it-IT" sz="1100" dirty="0"/>
          </a:p>
        </p:txBody>
      </p:sp>
      <p:sp>
        <p:nvSpPr>
          <p:cNvPr id="8" name="Callout con freccia in su 7"/>
          <p:cNvSpPr/>
          <p:nvPr/>
        </p:nvSpPr>
        <p:spPr>
          <a:xfrm>
            <a:off x="2627784" y="2204864"/>
            <a:ext cx="2016224" cy="1872208"/>
          </a:xfrm>
          <a:prstGeom prst="upArrowCallout">
            <a:avLst>
              <a:gd name="adj1" fmla="val 25000"/>
              <a:gd name="adj2" fmla="val 25000"/>
              <a:gd name="adj3" fmla="val 14210"/>
              <a:gd name="adj4" fmla="val 78828"/>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llout con freccia in su 8"/>
          <p:cNvSpPr/>
          <p:nvPr/>
        </p:nvSpPr>
        <p:spPr>
          <a:xfrm>
            <a:off x="4644008" y="2132856"/>
            <a:ext cx="2016224" cy="2232248"/>
          </a:xfrm>
          <a:prstGeom prst="upArrowCallout">
            <a:avLst>
              <a:gd name="adj1" fmla="val 25000"/>
              <a:gd name="adj2" fmla="val 25000"/>
              <a:gd name="adj3" fmla="val 8547"/>
              <a:gd name="adj4" fmla="val 79274"/>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llout con freccia in su 9"/>
          <p:cNvSpPr/>
          <p:nvPr/>
        </p:nvSpPr>
        <p:spPr>
          <a:xfrm>
            <a:off x="6660232" y="2132856"/>
            <a:ext cx="2376264" cy="2232248"/>
          </a:xfrm>
          <a:prstGeom prst="upArrowCallout">
            <a:avLst>
              <a:gd name="adj1" fmla="val 23945"/>
              <a:gd name="adj2" fmla="val 25000"/>
              <a:gd name="adj3" fmla="val 10762"/>
              <a:gd name="adj4" fmla="val 83962"/>
            </a:avLst>
          </a:prstGeom>
          <a:solidFill>
            <a:srgbClr val="F329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2771800" y="2564904"/>
            <a:ext cx="1800200" cy="1200329"/>
          </a:xfrm>
          <a:prstGeom prst="rect">
            <a:avLst/>
          </a:prstGeom>
          <a:noFill/>
        </p:spPr>
        <p:txBody>
          <a:bodyPr wrap="square" rtlCol="0">
            <a:spAutoFit/>
          </a:bodyPr>
          <a:lstStyle/>
          <a:p>
            <a:pPr algn="ctr"/>
            <a:endParaRPr lang="it-IT" dirty="0" smtClean="0"/>
          </a:p>
          <a:p>
            <a:pPr algn="ctr"/>
            <a:r>
              <a:rPr lang="it-IT" dirty="0" smtClean="0"/>
              <a:t>Malattia superiore a 20 giorni</a:t>
            </a:r>
            <a:endParaRPr lang="it-IT" dirty="0"/>
          </a:p>
        </p:txBody>
      </p:sp>
      <p:sp>
        <p:nvSpPr>
          <p:cNvPr id="12" name="CasellaDiTesto 11"/>
          <p:cNvSpPr txBox="1"/>
          <p:nvPr/>
        </p:nvSpPr>
        <p:spPr>
          <a:xfrm>
            <a:off x="4716016" y="2708920"/>
            <a:ext cx="1944216" cy="1631216"/>
          </a:xfrm>
          <a:prstGeom prst="rect">
            <a:avLst/>
          </a:prstGeom>
          <a:noFill/>
        </p:spPr>
        <p:txBody>
          <a:bodyPr wrap="square" rtlCol="0">
            <a:spAutoFit/>
          </a:bodyPr>
          <a:lstStyle/>
          <a:p>
            <a:r>
              <a:rPr lang="it-IT" sz="1000" dirty="0" smtClean="0"/>
              <a:t>1) se dal fatto deriva una malattia che metta in pericolo la vita della persona offesa, ovvero una malattia o un'incapacità di attendere alle ordinarie occupazioni per un tempo superiore ai quaranta giorni;</a:t>
            </a:r>
            <a:br>
              <a:rPr lang="it-IT" sz="1000" dirty="0" smtClean="0"/>
            </a:br>
            <a:r>
              <a:rPr lang="it-IT" sz="1000" dirty="0" smtClean="0"/>
              <a:t>2) se il fatto produce l'indebolimento permanente di un senso o di un organo;</a:t>
            </a:r>
            <a:endParaRPr lang="it-IT" sz="1000" dirty="0"/>
          </a:p>
        </p:txBody>
      </p:sp>
      <p:sp>
        <p:nvSpPr>
          <p:cNvPr id="13" name="CasellaDiTesto 12"/>
          <p:cNvSpPr txBox="1"/>
          <p:nvPr/>
        </p:nvSpPr>
        <p:spPr>
          <a:xfrm>
            <a:off x="6804248" y="2492896"/>
            <a:ext cx="2088232" cy="1785104"/>
          </a:xfrm>
          <a:prstGeom prst="rect">
            <a:avLst/>
          </a:prstGeom>
          <a:noFill/>
        </p:spPr>
        <p:txBody>
          <a:bodyPr wrap="square" rtlCol="0">
            <a:spAutoFit/>
          </a:bodyPr>
          <a:lstStyle/>
          <a:p>
            <a:r>
              <a:rPr lang="it-IT" sz="1000" dirty="0" smtClean="0"/>
              <a:t>1) una malattia certamente o probabilmente insanabile;</a:t>
            </a:r>
            <a:br>
              <a:rPr lang="it-IT" sz="1000" dirty="0" smtClean="0"/>
            </a:br>
            <a:r>
              <a:rPr lang="it-IT" sz="1000" dirty="0" smtClean="0"/>
              <a:t>2) la perdita di un senso;</a:t>
            </a:r>
            <a:br>
              <a:rPr lang="it-IT" sz="1000" dirty="0" smtClean="0"/>
            </a:br>
            <a:r>
              <a:rPr lang="it-IT" sz="1000" dirty="0" smtClean="0"/>
              <a:t>3) la perdita di un arto, o una mutilazione che renda l'arto inservibile, ovvero la perdita dell'uso di un organo o della capacità di procreare, ovvero una permanente e grave difficoltà della favella;</a:t>
            </a:r>
            <a:br>
              <a:rPr lang="it-IT" sz="1000" dirty="0" smtClean="0"/>
            </a:br>
            <a:r>
              <a:rPr lang="it-IT" sz="1000" dirty="0" smtClean="0"/>
              <a:t>4) la deformazione, ovvero lo sfregio permanente del viso;</a:t>
            </a:r>
            <a:endParaRPr lang="it-IT" sz="1000" dirty="0"/>
          </a:p>
        </p:txBody>
      </p:sp>
      <p:sp>
        <p:nvSpPr>
          <p:cNvPr id="14" name="Ritaglia singolo angolo rettangolo 13"/>
          <p:cNvSpPr/>
          <p:nvPr/>
        </p:nvSpPr>
        <p:spPr>
          <a:xfrm>
            <a:off x="2627784" y="4941168"/>
            <a:ext cx="2016224" cy="1512168"/>
          </a:xfrm>
          <a:prstGeom prst="snip1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200" dirty="0" smtClean="0">
                <a:solidFill>
                  <a:schemeClr val="tx1"/>
                </a:solidFill>
              </a:rPr>
              <a:t>Procedibilità d’ufficio</a:t>
            </a:r>
          </a:p>
          <a:p>
            <a:r>
              <a:rPr lang="it-IT" sz="1000" dirty="0" smtClean="0">
                <a:solidFill>
                  <a:schemeClr val="tx1"/>
                </a:solidFill>
              </a:rPr>
              <a:t>Reclusione da 6 mesi a 3 anni</a:t>
            </a:r>
            <a:endParaRPr lang="it-IT" sz="1000" dirty="0">
              <a:solidFill>
                <a:schemeClr val="tx1"/>
              </a:solidFill>
            </a:endParaRPr>
          </a:p>
        </p:txBody>
      </p:sp>
      <p:sp>
        <p:nvSpPr>
          <p:cNvPr id="15" name="Ritaglia singolo angolo rettangolo 14"/>
          <p:cNvSpPr/>
          <p:nvPr/>
        </p:nvSpPr>
        <p:spPr>
          <a:xfrm>
            <a:off x="4644008" y="4941168"/>
            <a:ext cx="2088232" cy="1512168"/>
          </a:xfrm>
          <a:prstGeom prst="snip1Rect">
            <a:avLst/>
          </a:prstGeom>
          <a:solidFill>
            <a:srgbClr val="F3F3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smtClean="0">
                <a:solidFill>
                  <a:schemeClr val="tx1"/>
                </a:solidFill>
              </a:rPr>
              <a:t>Procedibilità d’ufficio</a:t>
            </a:r>
          </a:p>
          <a:p>
            <a:r>
              <a:rPr lang="it-IT" dirty="0" smtClean="0">
                <a:solidFill>
                  <a:schemeClr val="tx1"/>
                </a:solidFill>
              </a:rPr>
              <a:t>Reclusione da 3 a 7 anni</a:t>
            </a:r>
            <a:endParaRPr lang="it-IT" dirty="0">
              <a:solidFill>
                <a:schemeClr val="tx1"/>
              </a:solidFill>
            </a:endParaRPr>
          </a:p>
        </p:txBody>
      </p:sp>
      <p:sp>
        <p:nvSpPr>
          <p:cNvPr id="16" name="Ritaglia singolo angolo rettangolo 15"/>
          <p:cNvSpPr/>
          <p:nvPr/>
        </p:nvSpPr>
        <p:spPr>
          <a:xfrm>
            <a:off x="6732240" y="4941168"/>
            <a:ext cx="2232248" cy="1512168"/>
          </a:xfrm>
          <a:prstGeom prst="snip1Rect">
            <a:avLst/>
          </a:prstGeom>
          <a:solidFill>
            <a:srgbClr val="F3F3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p:cNvSpPr txBox="1"/>
          <p:nvPr/>
        </p:nvSpPr>
        <p:spPr>
          <a:xfrm>
            <a:off x="7164288" y="5085184"/>
            <a:ext cx="1512168" cy="1200329"/>
          </a:xfrm>
          <a:prstGeom prst="rect">
            <a:avLst/>
          </a:prstGeom>
          <a:noFill/>
        </p:spPr>
        <p:txBody>
          <a:bodyPr wrap="square" rtlCol="0">
            <a:spAutoFit/>
          </a:bodyPr>
          <a:lstStyle/>
          <a:p>
            <a:r>
              <a:rPr lang="it-IT" dirty="0" smtClean="0"/>
              <a:t>Procedibilità d’ufficio</a:t>
            </a:r>
          </a:p>
          <a:p>
            <a:r>
              <a:rPr lang="it-IT" dirty="0" smtClean="0"/>
              <a:t>Reclusione da 6 a 12 anni</a:t>
            </a:r>
            <a:endParaRPr lang="it-IT" dirty="0"/>
          </a:p>
        </p:txBody>
      </p:sp>
      <p:sp>
        <p:nvSpPr>
          <p:cNvPr id="18" name="Freccia in su 17"/>
          <p:cNvSpPr/>
          <p:nvPr/>
        </p:nvSpPr>
        <p:spPr>
          <a:xfrm>
            <a:off x="3347864" y="4149080"/>
            <a:ext cx="504056"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in su 18"/>
          <p:cNvSpPr/>
          <p:nvPr/>
        </p:nvSpPr>
        <p:spPr>
          <a:xfrm>
            <a:off x="5292080" y="4437112"/>
            <a:ext cx="504056"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Freccia in su 19"/>
          <p:cNvSpPr/>
          <p:nvPr/>
        </p:nvSpPr>
        <p:spPr>
          <a:xfrm>
            <a:off x="7668344" y="4437112"/>
            <a:ext cx="504056"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reccia in su 20"/>
          <p:cNvSpPr/>
          <p:nvPr/>
        </p:nvSpPr>
        <p:spPr>
          <a:xfrm>
            <a:off x="1259632" y="4149080"/>
            <a:ext cx="504056"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CasellaDiTesto 21"/>
          <p:cNvSpPr txBox="1"/>
          <p:nvPr/>
        </p:nvSpPr>
        <p:spPr>
          <a:xfrm>
            <a:off x="467544" y="1772816"/>
            <a:ext cx="2160240" cy="276999"/>
          </a:xfrm>
          <a:prstGeom prst="rect">
            <a:avLst/>
          </a:prstGeom>
          <a:solidFill>
            <a:schemeClr val="accent5">
              <a:lumMod val="20000"/>
              <a:lumOff val="80000"/>
            </a:schemeClr>
          </a:solidFill>
          <a:ln>
            <a:solidFill>
              <a:srgbClr val="53B0C9"/>
            </a:solidFill>
          </a:ln>
        </p:spPr>
        <p:txBody>
          <a:bodyPr wrap="square" rtlCol="0">
            <a:spAutoFit/>
          </a:bodyPr>
          <a:lstStyle/>
          <a:p>
            <a:r>
              <a:rPr lang="it-IT" sz="1200" dirty="0" smtClean="0"/>
              <a:t>LESIONI PERSONALI LIEVISSIME</a:t>
            </a:r>
            <a:endParaRPr lang="it-IT" sz="1200" dirty="0"/>
          </a:p>
        </p:txBody>
      </p:sp>
      <p:sp>
        <p:nvSpPr>
          <p:cNvPr id="23" name="Callout con freccia in su 22"/>
          <p:cNvSpPr/>
          <p:nvPr/>
        </p:nvSpPr>
        <p:spPr>
          <a:xfrm>
            <a:off x="467544" y="2204864"/>
            <a:ext cx="2160240" cy="1872208"/>
          </a:xfrm>
          <a:prstGeom prst="upArrowCallout">
            <a:avLst>
              <a:gd name="adj1" fmla="val 25000"/>
              <a:gd name="adj2" fmla="val 25000"/>
              <a:gd name="adj3" fmla="val 14210"/>
              <a:gd name="adj4" fmla="val 78828"/>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solidFill>
                  <a:schemeClr val="tx1"/>
                </a:solidFill>
              </a:rPr>
              <a:t>Malattia non superiore a 20 giorni</a:t>
            </a:r>
          </a:p>
          <a:p>
            <a:pPr algn="ctr"/>
            <a:r>
              <a:rPr lang="it-IT" dirty="0" smtClean="0">
                <a:solidFill>
                  <a:schemeClr val="tx1"/>
                </a:solidFill>
              </a:rPr>
              <a:t>(582, 2° comma, c.p.)</a:t>
            </a:r>
            <a:endParaRPr lang="it-IT" dirty="0">
              <a:solidFill>
                <a:schemeClr val="tx1"/>
              </a:solidFill>
            </a:endParaRPr>
          </a:p>
        </p:txBody>
      </p:sp>
      <p:sp>
        <p:nvSpPr>
          <p:cNvPr id="24" name="Ritaglia singolo angolo rettangolo 23"/>
          <p:cNvSpPr/>
          <p:nvPr/>
        </p:nvSpPr>
        <p:spPr>
          <a:xfrm>
            <a:off x="639003" y="4941168"/>
            <a:ext cx="2016224" cy="1512168"/>
          </a:xfrm>
          <a:prstGeom prst="snip1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050" dirty="0" smtClean="0">
                <a:solidFill>
                  <a:schemeClr val="tx1"/>
                </a:solidFill>
              </a:rPr>
              <a:t>Procedibilità a querela della persona offesa, se non concorre alcuna delle circostanze aggravanti ex 583 e 584 c.p., ad eccezione di quelle indicate nel numero 1 e nell’ultima parte dell’articolo 577</a:t>
            </a:r>
          </a:p>
        </p:txBody>
      </p:sp>
      <p:sp>
        <p:nvSpPr>
          <p:cNvPr id="27" name="Segnaposto numero diapositiva 26"/>
          <p:cNvSpPr>
            <a:spLocks noGrp="1"/>
          </p:cNvSpPr>
          <p:nvPr>
            <p:ph type="sldNum" sz="quarter" idx="12"/>
          </p:nvPr>
        </p:nvSpPr>
        <p:spPr/>
        <p:txBody>
          <a:bodyPr/>
          <a:lstStyle/>
          <a:p>
            <a:fld id="{33384D12-A210-402C-B0DA-69DB124A0260}" type="slidenum">
              <a:rPr lang="it-IT" smtClean="0"/>
              <a:pPr/>
              <a:t>38</a:t>
            </a:fld>
            <a:endParaRPr lang="it-IT"/>
          </a:p>
        </p:txBody>
      </p:sp>
    </p:spTree>
    <p:extLst>
      <p:ext uri="{BB962C8B-B14F-4D97-AF65-F5344CB8AC3E}">
        <p14:creationId xmlns:p14="http://schemas.microsoft.com/office/powerpoint/2010/main" val="22329269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37646" y="836713"/>
            <a:ext cx="4608512" cy="3528392"/>
          </a:xfrm>
          <a:ln>
            <a:solidFill>
              <a:schemeClr val="tx2">
                <a:lumMod val="60000"/>
                <a:lumOff val="40000"/>
              </a:schemeClr>
            </a:solidFill>
          </a:ln>
        </p:spPr>
        <p:txBody>
          <a:bodyPr>
            <a:normAutofit/>
          </a:bodyPr>
          <a:lstStyle/>
          <a:p>
            <a:pPr marL="88900" indent="-3175" algn="just">
              <a:buNone/>
            </a:pPr>
            <a:r>
              <a:rPr lang="it-IT" sz="1400" b="1" i="1" u="sng" dirty="0" err="1" smtClean="0">
                <a:effectLst>
                  <a:outerShdw blurRad="38100" dist="38100" dir="2700000" algn="tl">
                    <a:srgbClr val="000000">
                      <a:alpha val="43137"/>
                    </a:srgbClr>
                  </a:outerShdw>
                </a:effectLst>
              </a:rPr>
              <a:t>Notitia</a:t>
            </a:r>
            <a:r>
              <a:rPr lang="it-IT" sz="1400" b="1" i="1" u="sng" dirty="0" smtClean="0">
                <a:effectLst>
                  <a:outerShdw blurRad="38100" dist="38100" dir="2700000" algn="tl">
                    <a:srgbClr val="000000">
                      <a:alpha val="43137"/>
                    </a:srgbClr>
                  </a:outerShdw>
                </a:effectLst>
              </a:rPr>
              <a:t> </a:t>
            </a:r>
            <a:r>
              <a:rPr lang="it-IT" sz="1400" b="1" i="1" u="sng" dirty="0" err="1" smtClean="0">
                <a:effectLst>
                  <a:outerShdw blurRad="38100" dist="38100" dir="2700000" algn="tl">
                    <a:srgbClr val="000000">
                      <a:alpha val="43137"/>
                    </a:srgbClr>
                  </a:outerShdw>
                </a:effectLst>
              </a:rPr>
              <a:t>criminis</a:t>
            </a:r>
            <a:r>
              <a:rPr lang="it-IT" sz="1400" b="1" i="1" u="sng" dirty="0">
                <a:effectLst>
                  <a:outerShdw blurRad="38100" dist="38100" dir="2700000" algn="tl">
                    <a:srgbClr val="000000">
                      <a:alpha val="43137"/>
                    </a:srgbClr>
                  </a:outerShdw>
                </a:effectLst>
              </a:rPr>
              <a:t> </a:t>
            </a:r>
            <a:r>
              <a:rPr lang="it-IT" sz="1400" dirty="0" smtClean="0"/>
              <a:t>non è qualsiasi voce incontrollata. Tra mero sospetto e notizia attendibile di reato ne corre. La legge vuole con queste norme sostenere l’operatività della giustizia, non esporre la giustizia a una pioggia di denunce improprie. A questa stregua «notizia di reato» è una informazione seria per contenuto e fonte di provenienza. Da trasmettere «senza ritardo» per evitare inquinamento delle prove, manipolazione di persona, e dello stato dei luoghi e riservare subito le indagini alla polizia giudiziaria.  Ma si hanno situazioni, soprattutto in materia di «abuso all’infanzia» ( </a:t>
            </a:r>
            <a:r>
              <a:rPr lang="it-IT" sz="1400" dirty="0" err="1" smtClean="0"/>
              <a:t>allorchè</a:t>
            </a:r>
            <a:r>
              <a:rPr lang="it-IT" sz="1400" dirty="0" smtClean="0"/>
              <a:t> sia dubbia la configurabilità del reato, in particolare di quello di maltrattamenti contro familiari e conviventi) nelle quali il dovere di non turbare direttamente o indirettamente il minore giustifica una speciale prudenza, </a:t>
            </a:r>
            <a:r>
              <a:rPr lang="it-IT" sz="1400" b="1" u="sng" dirty="0" smtClean="0"/>
              <a:t>fino a consigliare un minimo di riscontri prima di dare la notizia all’autorità inquirente.</a:t>
            </a:r>
            <a:endParaRPr lang="it-IT" sz="1400" b="1" u="sng" dirty="0" smtClean="0">
              <a:effectLst>
                <a:outerShdw blurRad="38100" dist="38100" dir="2700000" algn="tl">
                  <a:srgbClr val="000000">
                    <a:alpha val="43137"/>
                  </a:srgbClr>
                </a:outerShdw>
              </a:effectLst>
            </a:endParaRPr>
          </a:p>
        </p:txBody>
      </p:sp>
      <p:sp>
        <p:nvSpPr>
          <p:cNvPr id="7" name="Titolo 1"/>
          <p:cNvSpPr>
            <a:spLocks noGrp="1"/>
          </p:cNvSpPr>
          <p:nvPr>
            <p:ph type="title"/>
          </p:nvPr>
        </p:nvSpPr>
        <p:spPr>
          <a:xfrm>
            <a:off x="107504" y="188640"/>
            <a:ext cx="4608512" cy="576064"/>
          </a:xfrm>
          <a:solidFill>
            <a:srgbClr val="F3F371"/>
          </a:solidFill>
          <a:ln w="28575">
            <a:solidFill>
              <a:schemeClr val="accent1"/>
            </a:solidFill>
          </a:ln>
        </p:spPr>
        <p:txBody>
          <a:bodyPr>
            <a:normAutofit/>
          </a:bodyPr>
          <a:lstStyle/>
          <a:p>
            <a:r>
              <a:rPr lang="it-IT" sz="1400" b="1" dirty="0" smtClean="0"/>
              <a:t>QUANDO SUSSISTE NOTIZIA DI REATO</a:t>
            </a:r>
            <a:r>
              <a:rPr lang="it-IT" sz="1400" b="1" dirty="0"/>
              <a:t>?</a:t>
            </a:r>
          </a:p>
        </p:txBody>
      </p:sp>
      <p:sp>
        <p:nvSpPr>
          <p:cNvPr id="8" name="Segnaposto contenuto 2"/>
          <p:cNvSpPr txBox="1">
            <a:spLocks/>
          </p:cNvSpPr>
          <p:nvPr/>
        </p:nvSpPr>
        <p:spPr>
          <a:xfrm>
            <a:off x="5364088" y="836712"/>
            <a:ext cx="3672408" cy="864096"/>
          </a:xfrm>
          <a:prstGeom prst="rect">
            <a:avLst/>
          </a:prstGeom>
          <a:ln>
            <a:solidFill>
              <a:schemeClr val="tx2">
                <a:lumMod val="60000"/>
                <a:lumOff val="40000"/>
              </a:schemeClr>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8900" indent="-3175">
              <a:buFont typeface="Arial" pitchFamily="34" charset="0"/>
              <a:buNone/>
            </a:pPr>
            <a:r>
              <a:rPr lang="it-IT" sz="1600" b="1" i="1" u="sng" dirty="0" smtClean="0">
                <a:effectLst>
                  <a:outerShdw blurRad="38100" dist="38100" dir="2700000" algn="tl">
                    <a:srgbClr val="000000">
                      <a:alpha val="43137"/>
                    </a:srgbClr>
                  </a:outerShdw>
                </a:effectLst>
              </a:rPr>
              <a:t>N.B.</a:t>
            </a:r>
            <a:r>
              <a:rPr lang="it-IT" sz="1400" b="1" i="1" u="sng" dirty="0" smtClean="0">
                <a:effectLst>
                  <a:outerShdw blurRad="38100" dist="38100" dir="2700000" algn="tl">
                    <a:srgbClr val="000000">
                      <a:alpha val="43137"/>
                    </a:srgbClr>
                  </a:outerShdw>
                </a:effectLst>
              </a:rPr>
              <a:t> </a:t>
            </a:r>
            <a:r>
              <a:rPr lang="it-IT" sz="1600" dirty="0" smtClean="0"/>
              <a:t>l’obbligo scatta anche quando non sia individuabile il soggetto a cui il reato sarebbe attribuito.</a:t>
            </a:r>
            <a:endParaRPr lang="it-IT" sz="1600" b="1" i="1" u="sng" dirty="0" smtClean="0">
              <a:effectLst>
                <a:outerShdw blurRad="38100" dist="38100" dir="2700000" algn="tl">
                  <a:srgbClr val="000000">
                    <a:alpha val="43137"/>
                  </a:srgbClr>
                </a:outerShdw>
              </a:effectLst>
            </a:endParaRPr>
          </a:p>
        </p:txBody>
      </p:sp>
      <p:sp>
        <p:nvSpPr>
          <p:cNvPr id="9" name="Freccia a destra rientrata 8"/>
          <p:cNvSpPr/>
          <p:nvPr/>
        </p:nvSpPr>
        <p:spPr>
          <a:xfrm>
            <a:off x="4775924" y="1016732"/>
            <a:ext cx="516156" cy="50405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Titolo 1"/>
          <p:cNvSpPr txBox="1">
            <a:spLocks/>
          </p:cNvSpPr>
          <p:nvPr/>
        </p:nvSpPr>
        <p:spPr>
          <a:xfrm>
            <a:off x="167412" y="4558208"/>
            <a:ext cx="8725068" cy="576064"/>
          </a:xfrm>
          <a:prstGeom prst="rect">
            <a:avLst/>
          </a:prstGeom>
          <a:solidFill>
            <a:schemeClr val="bg2"/>
          </a:solidFill>
          <a:ln w="28575">
            <a:solidFill>
              <a:schemeClr val="accent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1400" b="1" dirty="0" smtClean="0"/>
              <a:t>E NEL CASO DI DUBBIO,  LA </a:t>
            </a:r>
            <a:r>
              <a:rPr lang="it-IT" sz="1400" b="1" i="1" dirty="0" smtClean="0"/>
              <a:t>NOTIZIA CRIMINIS </a:t>
            </a:r>
            <a:r>
              <a:rPr lang="it-IT" sz="1400" b="1" dirty="0" smtClean="0"/>
              <a:t>È RICONDUCIBILE AD UN REATO PROCEDIBILE A QUERELA DI PARTE O D’UFFICIO?</a:t>
            </a:r>
            <a:endParaRPr lang="it-IT" sz="1400" b="1" dirty="0"/>
          </a:p>
        </p:txBody>
      </p:sp>
      <p:sp>
        <p:nvSpPr>
          <p:cNvPr id="12" name="Segnaposto contenuto 2"/>
          <p:cNvSpPr txBox="1">
            <a:spLocks/>
          </p:cNvSpPr>
          <p:nvPr/>
        </p:nvSpPr>
        <p:spPr>
          <a:xfrm>
            <a:off x="167412" y="5266429"/>
            <a:ext cx="8725068" cy="1402931"/>
          </a:xfrm>
          <a:prstGeom prst="rect">
            <a:avLst/>
          </a:prstGeom>
          <a:ln>
            <a:solidFill>
              <a:schemeClr val="tx2">
                <a:lumMod val="60000"/>
                <a:lumOff val="40000"/>
              </a:schemeClr>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8900" indent="-3175" algn="just">
              <a:buFont typeface="Arial" pitchFamily="34" charset="0"/>
              <a:buNone/>
            </a:pPr>
            <a:r>
              <a:rPr lang="it-IT" sz="1400" dirty="0" smtClean="0"/>
              <a:t>La Corte di Cassazione ha affermato che non compete al pubblico ufficiale o all’incaricato di pubblico servizio la valutazione in ordine alla procedibilità. Pertanto, nel dubbio, è preferibile presentare la denuncia, lasciando al magistrato il compito di verificare se sussistono i presupposto per procedere oppure no. Si è già precisato che la denuncia deve contenere l’ esposizione dei fatti conosciuti e nessuna attività di indagine o di approfondimento deve essere compiuta prima di informare l’autorità giudiziaria ma neanche dopo, ovviamente, essendo tale compito rimesso esclusivamente alla competenza di quest’ultima.</a:t>
            </a:r>
          </a:p>
        </p:txBody>
      </p:sp>
    </p:spTree>
    <p:extLst>
      <p:ext uri="{BB962C8B-B14F-4D97-AF65-F5344CB8AC3E}">
        <p14:creationId xmlns:p14="http://schemas.microsoft.com/office/powerpoint/2010/main" val="27626472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83568" y="333137"/>
            <a:ext cx="8208912" cy="6278642"/>
          </a:xfrm>
          <a:prstGeom prst="rect">
            <a:avLst/>
          </a:prstGeom>
          <a:noFill/>
          <a:ln>
            <a:solidFill>
              <a:srgbClr val="FF0000"/>
            </a:solidFill>
          </a:ln>
        </p:spPr>
        <p:txBody>
          <a:bodyPr wrap="square" rtlCol="0">
            <a:spAutoFit/>
          </a:bodyPr>
          <a:lstStyle/>
          <a:p>
            <a:r>
              <a:rPr lang="it-IT" u="sng" dirty="0" smtClean="0">
                <a:solidFill>
                  <a:srgbClr val="FF0000"/>
                </a:solidFill>
              </a:rPr>
              <a:t>Bullismo:</a:t>
            </a:r>
          </a:p>
          <a:p>
            <a:pPr algn="just"/>
            <a:r>
              <a:rPr lang="it-IT" sz="1600" dirty="0"/>
              <a:t>traduzione letterale della parola inglese </a:t>
            </a:r>
            <a:r>
              <a:rPr lang="it-IT" sz="1600" i="1" dirty="0" err="1"/>
              <a:t>bullying</a:t>
            </a:r>
            <a:r>
              <a:rPr lang="it-IT" sz="1600" dirty="0"/>
              <a:t>, comunemente utilizzata nella letteratura internazionale per qualificare un atteggiamento di prepotenza tra pari in un contesto di gruppo. In sostanza si tratta di una manifestazione di prevaricazione da parte di un soggetto (bambino, ragazzo preadolescente, adolescente) nei confronti di un altro, più debole (per condizione fisica, sociale, psicologica e via dicendo) che, il più delle volte, si attua nell'ambito di rapporti tra soggetti appartenenti al medesimo contesto relazionale (come nel caso di compagni di scuola, all'interno di amicizie di quartiere o fra membri della stessa squadra sportiva) </a:t>
            </a:r>
          </a:p>
          <a:p>
            <a:endParaRPr lang="it-IT" dirty="0" smtClean="0"/>
          </a:p>
          <a:p>
            <a:r>
              <a:rPr lang="it-IT" u="sng" dirty="0" err="1" smtClean="0">
                <a:solidFill>
                  <a:srgbClr val="FF0000"/>
                </a:solidFill>
              </a:rPr>
              <a:t>Cyberbullismo</a:t>
            </a:r>
            <a:r>
              <a:rPr lang="it-IT" u="sng" dirty="0" smtClean="0">
                <a:solidFill>
                  <a:srgbClr val="FF0000"/>
                </a:solidFill>
              </a:rPr>
              <a:t>:</a:t>
            </a:r>
            <a:endParaRPr lang="it-IT" u="sng" dirty="0">
              <a:solidFill>
                <a:srgbClr val="FF0000"/>
              </a:solidFill>
            </a:endParaRPr>
          </a:p>
          <a:p>
            <a:pPr algn="just"/>
            <a:r>
              <a:rPr lang="it-IT" sz="1600" dirty="0"/>
              <a:t>da intendersi come "qualsiasi forma di pressione, aggressione, molestia, ricatto, ingiuria, denigrazione, diffamazione, furto d'identità, alterazione, acquisizione illecita, manipolazione, trattamento illecito di dati personali di minorenni, realizzata per via telematica, nonché la diffusione di contenuti on line aventi ad oggetto anche uno o più componenti della famiglia del minore il cui scopo intenzionale e predominante sia quello di isolare un minore o un gruppo di minori ponendo in atto un serio abuso, un attacco dannoso, o la loro messa in </a:t>
            </a:r>
            <a:r>
              <a:rPr lang="it-IT" sz="1600" dirty="0" smtClean="0"/>
              <a:t>ridicolo» (art. 1, comma 2°, Legge 29 maggio 2017, n. 71, in vigore dal 18 giugno 2017)</a:t>
            </a:r>
          </a:p>
          <a:p>
            <a:endParaRPr lang="it-IT" dirty="0"/>
          </a:p>
          <a:p>
            <a:endParaRPr lang="it-IT" dirty="0" smtClean="0"/>
          </a:p>
          <a:p>
            <a:pPr algn="just"/>
            <a:endParaRPr lang="it-IT" sz="1400" dirty="0" smtClean="0"/>
          </a:p>
          <a:p>
            <a:pPr algn="just"/>
            <a:r>
              <a:rPr lang="it-IT" sz="1400" dirty="0" smtClean="0"/>
              <a:t>Fra soggetti minorenni,  il fenomeno può attuarsi, sia attraverso comportamenti integranti fattispecie di reato (reati di diffamazione on line, </a:t>
            </a:r>
            <a:r>
              <a:rPr lang="it-IT" sz="1400" dirty="0" err="1" smtClean="0"/>
              <a:t>stalking</a:t>
            </a:r>
            <a:r>
              <a:rPr lang="it-IT" sz="1400" dirty="0" smtClean="0"/>
              <a:t>, molestie, sostituzione di persona, alterazione di sistemi informatici fino alla istigazione al suicidio o alla morte come conseguenza di altro delitto), sia attraverso forme di prevaricazione e di prepotenza gravi ma non tali da integrare illeciti penali (es. scherzi pesanti, prese in giro …)</a:t>
            </a:r>
            <a:endParaRPr lang="it-IT" sz="1400" dirty="0"/>
          </a:p>
          <a:p>
            <a:r>
              <a:rPr lang="it-IT" dirty="0" smtClean="0"/>
              <a:t> </a:t>
            </a:r>
            <a:endParaRPr lang="it-IT" dirty="0"/>
          </a:p>
        </p:txBody>
      </p:sp>
      <p:sp>
        <p:nvSpPr>
          <p:cNvPr id="9" name="Freccia in giù 8"/>
          <p:cNvSpPr/>
          <p:nvPr/>
        </p:nvSpPr>
        <p:spPr>
          <a:xfrm>
            <a:off x="1547664" y="4797152"/>
            <a:ext cx="864096" cy="504056"/>
          </a:xfrm>
          <a:prstGeom prst="downArrow">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099935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1052736"/>
            <a:ext cx="8640960" cy="5472608"/>
          </a:xfrm>
          <a:ln>
            <a:solidFill>
              <a:schemeClr val="tx2">
                <a:lumMod val="60000"/>
                <a:lumOff val="40000"/>
              </a:schemeClr>
            </a:solidFill>
          </a:ln>
        </p:spPr>
        <p:txBody>
          <a:bodyPr>
            <a:normAutofit/>
          </a:bodyPr>
          <a:lstStyle/>
          <a:p>
            <a:pPr marL="0" indent="0" algn="just">
              <a:lnSpc>
                <a:spcPct val="90000"/>
              </a:lnSpc>
              <a:spcBef>
                <a:spcPts val="450"/>
              </a:spcBef>
              <a:buClr>
                <a:srgbClr val="99FF99"/>
              </a:buClr>
              <a:buSzPct val="80000"/>
              <a:buNone/>
              <a:defRPr/>
            </a:pPr>
            <a:endParaRPr lang="it-IT" sz="1800" u="sng" dirty="0" smtClean="0"/>
          </a:p>
          <a:p>
            <a:pPr marL="0" indent="0" algn="just">
              <a:lnSpc>
                <a:spcPct val="120000"/>
              </a:lnSpc>
              <a:spcBef>
                <a:spcPts val="450"/>
              </a:spcBef>
              <a:buClr>
                <a:srgbClr val="99FF99"/>
              </a:buClr>
              <a:buSzPct val="80000"/>
              <a:buNone/>
              <a:defRPr/>
            </a:pPr>
            <a:r>
              <a:rPr lang="it-IT" sz="1800" b="1" u="sng" dirty="0" smtClean="0">
                <a:effectLst>
                  <a:outerShdw blurRad="38100" dist="38100" dir="2700000" algn="tl">
                    <a:srgbClr val="000000">
                      <a:alpha val="43137"/>
                    </a:srgbClr>
                  </a:outerShdw>
                </a:effectLst>
              </a:rPr>
              <a:t>La </a:t>
            </a:r>
            <a:r>
              <a:rPr lang="it-IT" sz="1800" b="1" u="sng" dirty="0">
                <a:effectLst>
                  <a:outerShdw blurRad="38100" dist="38100" dir="2700000" algn="tl">
                    <a:srgbClr val="000000">
                      <a:alpha val="43137"/>
                    </a:srgbClr>
                  </a:outerShdw>
                </a:effectLst>
              </a:rPr>
              <a:t>denuncia</a:t>
            </a:r>
            <a:r>
              <a:rPr lang="it-IT" sz="1800" dirty="0"/>
              <a:t>, ex </a:t>
            </a:r>
            <a:r>
              <a:rPr lang="it-IT" sz="1800" dirty="0" smtClean="0"/>
              <a:t>artt. </a:t>
            </a:r>
            <a:r>
              <a:rPr lang="it-IT" sz="1800" dirty="0"/>
              <a:t>331 </a:t>
            </a:r>
            <a:r>
              <a:rPr lang="it-IT" sz="1800" dirty="0" smtClean="0"/>
              <a:t>e 332 c.p.p</a:t>
            </a:r>
            <a:r>
              <a:rPr lang="it-IT" sz="1800" dirty="0"/>
              <a:t>., deve essere fatta:</a:t>
            </a:r>
          </a:p>
          <a:p>
            <a:pPr marL="0" indent="0" algn="just">
              <a:lnSpc>
                <a:spcPct val="120000"/>
              </a:lnSpc>
              <a:spcBef>
                <a:spcPts val="450"/>
              </a:spcBef>
              <a:buClr>
                <a:srgbClr val="99FF99"/>
              </a:buClr>
              <a:buSzPct val="80000"/>
              <a:buNone/>
              <a:defRPr/>
            </a:pPr>
            <a:r>
              <a:rPr lang="it-IT" sz="1800" dirty="0"/>
              <a:t>- per iscritto, con l’esposizione degli elementi essenziali del fatto, l’indicazione del giorno dell’acquisizione della notizia e le fonti di prova </a:t>
            </a:r>
            <a:r>
              <a:rPr lang="it-IT" sz="1800" dirty="0" smtClean="0"/>
              <a:t>note. Contiene inoltre, quando è possibile, le generalità,  il domicilio e quanto altro   valga alla identificazione della persona alla quale il fatto è attribuito , della persona offesa e di coloro che siano in grado di riferire su circostanze rilevanti per la ricostruzione dei fatti;</a:t>
            </a:r>
            <a:endParaRPr lang="it-IT" sz="1800" dirty="0"/>
          </a:p>
          <a:p>
            <a:pPr marL="0" indent="0" algn="just">
              <a:lnSpc>
                <a:spcPct val="120000"/>
              </a:lnSpc>
              <a:spcBef>
                <a:spcPts val="450"/>
              </a:spcBef>
              <a:buClr>
                <a:srgbClr val="99FF99"/>
              </a:buClr>
              <a:buSzPct val="80000"/>
              <a:buNone/>
              <a:defRPr/>
            </a:pPr>
            <a:r>
              <a:rPr lang="it-IT" sz="1800" dirty="0"/>
              <a:t>- anche quando non sia individuabile la persona alla quale il reato è attribuito; </a:t>
            </a:r>
          </a:p>
          <a:p>
            <a:pPr marL="0" indent="0" algn="just">
              <a:lnSpc>
                <a:spcPct val="120000"/>
              </a:lnSpc>
              <a:spcBef>
                <a:spcPts val="450"/>
              </a:spcBef>
              <a:buClr>
                <a:srgbClr val="99FF99"/>
              </a:buClr>
              <a:buSzPct val="80000"/>
              <a:buNone/>
              <a:defRPr/>
            </a:pPr>
            <a:r>
              <a:rPr lang="it-IT" sz="1800" dirty="0"/>
              <a:t>- presentata o trasmessa </a:t>
            </a:r>
            <a:r>
              <a:rPr lang="it-IT" sz="1800" b="1" u="sng" dirty="0">
                <a:effectLst>
                  <a:outerShdw blurRad="38100" dist="38100" dir="2700000" algn="tl">
                    <a:srgbClr val="000000">
                      <a:alpha val="43137"/>
                    </a:srgbClr>
                  </a:outerShdw>
                </a:effectLst>
              </a:rPr>
              <a:t>senza ritardo</a:t>
            </a:r>
            <a:r>
              <a:rPr lang="it-IT" sz="1800" b="1" dirty="0">
                <a:effectLst>
                  <a:outerShdw blurRad="38100" dist="38100" dir="2700000" algn="tl">
                    <a:srgbClr val="000000">
                      <a:alpha val="43137"/>
                    </a:srgbClr>
                  </a:outerShdw>
                </a:effectLst>
              </a:rPr>
              <a:t> </a:t>
            </a:r>
            <a:r>
              <a:rPr lang="it-IT" sz="1800" dirty="0"/>
              <a:t>al pubblico ministero od ad un ufficiale di polizia giudiziaria;</a:t>
            </a:r>
          </a:p>
          <a:p>
            <a:pPr marL="0" indent="0" algn="just">
              <a:lnSpc>
                <a:spcPct val="120000"/>
              </a:lnSpc>
              <a:spcBef>
                <a:spcPts val="450"/>
              </a:spcBef>
              <a:buClr>
                <a:srgbClr val="99FF99"/>
              </a:buClr>
              <a:buSzPct val="80000"/>
              <a:buNone/>
              <a:defRPr/>
            </a:pPr>
            <a:endParaRPr lang="it-IT" dirty="0">
              <a:solidFill>
                <a:srgbClr val="FF0000"/>
              </a:solidFill>
            </a:endParaRPr>
          </a:p>
        </p:txBody>
      </p:sp>
      <p:sp>
        <p:nvSpPr>
          <p:cNvPr id="5" name="Titolo 1"/>
          <p:cNvSpPr>
            <a:spLocks noGrp="1"/>
          </p:cNvSpPr>
          <p:nvPr>
            <p:ph type="title"/>
          </p:nvPr>
        </p:nvSpPr>
        <p:spPr>
          <a:xfrm>
            <a:off x="323528" y="188640"/>
            <a:ext cx="8229600" cy="576064"/>
          </a:xfrm>
          <a:solidFill>
            <a:schemeClr val="accent3">
              <a:lumMod val="40000"/>
              <a:lumOff val="60000"/>
            </a:schemeClr>
          </a:solidFill>
          <a:ln w="28575">
            <a:solidFill>
              <a:schemeClr val="accent1"/>
            </a:solidFill>
          </a:ln>
        </p:spPr>
        <p:txBody>
          <a:bodyPr>
            <a:normAutofit/>
          </a:bodyPr>
          <a:lstStyle/>
          <a:p>
            <a:r>
              <a:rPr lang="it-IT" sz="2800" b="1" dirty="0" smtClean="0"/>
              <a:t>B. CONTENUTO E TEMPISTICA:</a:t>
            </a:r>
            <a:endParaRPr lang="it-IT" sz="2800" b="1" dirty="0"/>
          </a:p>
        </p:txBody>
      </p:sp>
      <p:sp>
        <p:nvSpPr>
          <p:cNvPr id="7" name="Titolo 1"/>
          <p:cNvSpPr txBox="1">
            <a:spLocks/>
          </p:cNvSpPr>
          <p:nvPr/>
        </p:nvSpPr>
        <p:spPr>
          <a:xfrm>
            <a:off x="2267744" y="4339838"/>
            <a:ext cx="6516730" cy="1969481"/>
          </a:xfrm>
          <a:prstGeom prst="rect">
            <a:avLst/>
          </a:prstGeom>
          <a:solidFill>
            <a:schemeClr val="accent6">
              <a:lumMod val="20000"/>
              <a:lumOff val="80000"/>
            </a:schemeClr>
          </a:solidFill>
          <a:ln w="28575">
            <a:solidFill>
              <a:schemeClr val="accent1"/>
            </a:solidFill>
          </a:ln>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it-IT" sz="1400" b="1" dirty="0"/>
          </a:p>
          <a:p>
            <a:pPr algn="l"/>
            <a:endParaRPr lang="it-IT" sz="1400" b="1" dirty="0" smtClean="0"/>
          </a:p>
          <a:p>
            <a:pPr algn="l"/>
            <a:endParaRPr lang="it-IT" sz="1400" b="1" dirty="0"/>
          </a:p>
          <a:p>
            <a:pPr algn="l"/>
            <a:r>
              <a:rPr lang="it-IT" sz="2900" b="1" u="sng" dirty="0" smtClean="0">
                <a:latin typeface="+mn-lt"/>
              </a:rPr>
              <a:t>Cosa significa «senza ritardo»?</a:t>
            </a:r>
          </a:p>
          <a:p>
            <a:pPr algn="l"/>
            <a:endParaRPr lang="it-IT" sz="1900" b="1" dirty="0">
              <a:latin typeface="+mn-lt"/>
            </a:endParaRPr>
          </a:p>
          <a:p>
            <a:pPr algn="l"/>
            <a:r>
              <a:rPr lang="it-IT" sz="2900" dirty="0" smtClean="0">
                <a:latin typeface="+mn-lt"/>
              </a:rPr>
              <a:t>Lo si desume dal confronto con l’art. 334 c.p.p. contenente l’obbligo di referto, che impone al sanitario di adempiere «entro 48 ore» o se vi è pericolo di RITARDO «immediatamente».</a:t>
            </a:r>
          </a:p>
          <a:p>
            <a:pPr algn="l"/>
            <a:r>
              <a:rPr lang="it-IT" sz="2900" dirty="0" smtClean="0">
                <a:latin typeface="+mn-lt"/>
              </a:rPr>
              <a:t>Ciò fa intendere che  il  «senza ritardo» è un PRECETTO PIÙ  PERMISSIVO DEL TERMINE DI 48 ORE e quindi adempimento in pratica accettabile entro il termine approssimativo di 5 giorni.</a:t>
            </a:r>
          </a:p>
          <a:p>
            <a:pPr algn="l"/>
            <a:endParaRPr lang="it-IT" sz="2200" b="1" dirty="0">
              <a:latin typeface="+mn-lt"/>
            </a:endParaRPr>
          </a:p>
          <a:p>
            <a:pPr algn="l"/>
            <a:endParaRPr lang="it-IT" sz="2200" b="1" dirty="0" smtClean="0">
              <a:latin typeface="+mn-lt"/>
            </a:endParaRPr>
          </a:p>
          <a:p>
            <a:endParaRPr lang="it-IT" sz="2800" b="1" dirty="0"/>
          </a:p>
        </p:txBody>
      </p:sp>
      <p:sp>
        <p:nvSpPr>
          <p:cNvPr id="8" name="Freccia circolare a destra 7"/>
          <p:cNvSpPr/>
          <p:nvPr/>
        </p:nvSpPr>
        <p:spPr>
          <a:xfrm>
            <a:off x="1403648" y="4221088"/>
            <a:ext cx="792088" cy="13681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25181932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188640"/>
            <a:ext cx="8685178" cy="5940088"/>
          </a:xfrm>
          <a:prstGeom prst="rect">
            <a:avLst/>
          </a:prstGeom>
          <a:noFill/>
        </p:spPr>
        <p:txBody>
          <a:bodyPr wrap="square" rtlCol="0">
            <a:spAutoFit/>
          </a:bodyPr>
          <a:lstStyle/>
          <a:p>
            <a:endParaRPr lang="it-IT" sz="1200" dirty="0" smtClean="0"/>
          </a:p>
          <a:p>
            <a:endParaRPr lang="it-IT" sz="1200" dirty="0"/>
          </a:p>
          <a:p>
            <a:pPr algn="just"/>
            <a:r>
              <a:rPr lang="it-IT" dirty="0" smtClean="0"/>
              <a:t>In materia di abuso all’infanzia sia </a:t>
            </a:r>
            <a:r>
              <a:rPr lang="it-IT" dirty="0"/>
              <a:t>i dati comunicativi (le dichiarazioni del minore non appaiono quasi mai complete ed è comunque raro che venga fornita in un solo momento l’intera rappresentazione dei fatti) che il linguaggio non verbale (gesti, posizioni, sguardi) non </a:t>
            </a:r>
            <a:r>
              <a:rPr lang="it-IT" dirty="0" smtClean="0"/>
              <a:t>sono </a:t>
            </a:r>
            <a:r>
              <a:rPr lang="it-IT" dirty="0"/>
              <a:t>pressoché mai integralmente probanti oltre il ragionevole dubbio la </a:t>
            </a:r>
            <a:r>
              <a:rPr lang="it-IT" i="1" dirty="0" err="1"/>
              <a:t>notitia</a:t>
            </a:r>
            <a:r>
              <a:rPr lang="it-IT" i="1" dirty="0"/>
              <a:t> </a:t>
            </a:r>
            <a:r>
              <a:rPr lang="it-IT" i="1" dirty="0" err="1"/>
              <a:t>criminis</a:t>
            </a:r>
            <a:r>
              <a:rPr lang="it-IT" dirty="0" smtClean="0"/>
              <a:t>.</a:t>
            </a:r>
          </a:p>
          <a:p>
            <a:endParaRPr lang="it-IT" sz="1250" dirty="0"/>
          </a:p>
          <a:p>
            <a:endParaRPr lang="it-IT" sz="1250" dirty="0" smtClean="0"/>
          </a:p>
          <a:p>
            <a:endParaRPr lang="it-IT" sz="1250" dirty="0"/>
          </a:p>
          <a:p>
            <a:endParaRPr lang="it-IT" sz="1250" dirty="0"/>
          </a:p>
          <a:p>
            <a:pPr algn="just"/>
            <a:r>
              <a:rPr lang="it-IT" sz="2400" b="1" u="sng" dirty="0" smtClean="0"/>
              <a:t>Non è tuttavia in alcun modo richiesto </a:t>
            </a:r>
            <a:r>
              <a:rPr lang="it-IT" sz="2400" b="1" u="sng" dirty="0"/>
              <a:t>che </a:t>
            </a:r>
            <a:r>
              <a:rPr lang="it-IT" sz="2400" b="1" u="sng" dirty="0" smtClean="0"/>
              <a:t>l’insegnante, </a:t>
            </a:r>
            <a:r>
              <a:rPr lang="it-IT" sz="2400" b="1" u="sng" dirty="0"/>
              <a:t>all’atto della denuncia, fornisca la prova certa della verificazione dei fatti </a:t>
            </a:r>
            <a:r>
              <a:rPr lang="it-IT" sz="2400" b="1" u="sng" dirty="0" smtClean="0"/>
              <a:t>rilevati</a:t>
            </a:r>
            <a:endParaRPr lang="it-IT" sz="2400" b="1" u="sng" dirty="0"/>
          </a:p>
          <a:p>
            <a:r>
              <a:rPr lang="it-IT" sz="2400" u="sng" dirty="0"/>
              <a:t>L</a:t>
            </a:r>
            <a:r>
              <a:rPr lang="it-IT" sz="2400" u="sng" dirty="0" smtClean="0"/>
              <a:t>’insegnante ha solo </a:t>
            </a:r>
            <a:r>
              <a:rPr lang="it-IT" sz="2400" u="sng" dirty="0"/>
              <a:t>l’obbligo di riferire il fatto </a:t>
            </a:r>
            <a:r>
              <a:rPr lang="it-IT" sz="2400" u="sng" dirty="0" smtClean="0"/>
              <a:t>appreso qualora sia riconducibile ad una fattispecie </a:t>
            </a:r>
            <a:r>
              <a:rPr lang="it-IT" sz="2400" u="sng" dirty="0"/>
              <a:t>i</a:t>
            </a:r>
            <a:r>
              <a:rPr lang="it-IT" sz="2400" u="sng" dirty="0" smtClean="0"/>
              <a:t>llecita procedibile d’ufficio, </a:t>
            </a:r>
            <a:r>
              <a:rPr lang="it-IT" sz="2400" u="sng" dirty="0"/>
              <a:t>nella sua </a:t>
            </a:r>
            <a:r>
              <a:rPr lang="it-IT" sz="2400" u="sng" dirty="0" smtClean="0"/>
              <a:t>oggettività </a:t>
            </a:r>
            <a:r>
              <a:rPr lang="it-IT" sz="2400" b="1" u="sng" dirty="0"/>
              <a:t>(data e luogo del commesso reato, condotta e mezzi usati, quale base conoscitiva oggettiva da offrire all’Autorità scevra da giudizi di valore del docente</a:t>
            </a:r>
            <a:r>
              <a:rPr lang="it-IT" sz="2400" b="1" u="sng" dirty="0" smtClean="0"/>
              <a:t>)</a:t>
            </a:r>
            <a:r>
              <a:rPr lang="it-IT" sz="2400" dirty="0" smtClean="0"/>
              <a:t>, </a:t>
            </a:r>
            <a:r>
              <a:rPr lang="it-IT" sz="2400" dirty="0"/>
              <a:t>all’esito della </a:t>
            </a:r>
            <a:r>
              <a:rPr lang="it-IT" sz="2400" u="sng" dirty="0"/>
              <a:t>propria diretta osservazione </a:t>
            </a:r>
            <a:r>
              <a:rPr lang="it-IT" sz="2400" dirty="0"/>
              <a:t>o </a:t>
            </a:r>
            <a:r>
              <a:rPr lang="it-IT" sz="2400" u="sng" dirty="0"/>
              <a:t>riferito da altre </a:t>
            </a:r>
            <a:r>
              <a:rPr lang="it-IT" sz="2400" u="sng" dirty="0" smtClean="0"/>
              <a:t>persone.</a:t>
            </a:r>
          </a:p>
        </p:txBody>
      </p:sp>
      <p:sp>
        <p:nvSpPr>
          <p:cNvPr id="3" name="Freccia in giù 2"/>
          <p:cNvSpPr/>
          <p:nvPr/>
        </p:nvSpPr>
        <p:spPr>
          <a:xfrm>
            <a:off x="3995936" y="2060848"/>
            <a:ext cx="1224136"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86970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332656"/>
            <a:ext cx="8208912" cy="6247864"/>
          </a:xfrm>
          <a:prstGeom prst="rect">
            <a:avLst/>
          </a:prstGeom>
          <a:noFill/>
        </p:spPr>
        <p:txBody>
          <a:bodyPr wrap="square" rtlCol="0">
            <a:spAutoFit/>
          </a:bodyPr>
          <a:lstStyle/>
          <a:p>
            <a:pPr algn="just"/>
            <a:r>
              <a:rPr lang="it-IT" sz="1200" dirty="0"/>
              <a:t>L’insegnante, quindi, non può sottrarsi a tale obbligo utilizzando a propria scusa l’assenza di completi riscontri, a pena di depotenziare la tutela rafforzata del minore attraverso l’attivazione della rete istituzionale a sua protezione a cui indubbiamente concorre il disposto dell’art. 361 c.p. Inoltre, </a:t>
            </a:r>
            <a:endParaRPr lang="it-IT" sz="1200" dirty="0" smtClean="0"/>
          </a:p>
          <a:p>
            <a:pPr algn="just"/>
            <a:endParaRPr lang="it-IT" sz="1200" dirty="0"/>
          </a:p>
          <a:p>
            <a:pPr algn="just"/>
            <a:endParaRPr lang="it-IT" sz="1200" dirty="0" smtClean="0"/>
          </a:p>
          <a:p>
            <a:pPr algn="just"/>
            <a:endParaRPr lang="it-IT" sz="1200" dirty="0"/>
          </a:p>
          <a:p>
            <a:pPr algn="just"/>
            <a:endParaRPr lang="it-IT" sz="1200" dirty="0" smtClean="0"/>
          </a:p>
          <a:p>
            <a:pPr algn="just"/>
            <a:endParaRPr lang="it-IT" sz="1200" dirty="0"/>
          </a:p>
          <a:p>
            <a:pPr algn="just"/>
            <a:r>
              <a:rPr lang="it-IT" sz="2800" u="sng" dirty="0" smtClean="0"/>
              <a:t>L’insegnante non </a:t>
            </a:r>
            <a:r>
              <a:rPr lang="it-IT" sz="2800" u="sng" dirty="0"/>
              <a:t>deve svolgere alcuna autonoma attività di indagine prima di formulare la denuncia </a:t>
            </a:r>
            <a:r>
              <a:rPr lang="it-IT" sz="1200" dirty="0"/>
              <a:t>in quanto:</a:t>
            </a:r>
          </a:p>
          <a:p>
            <a:pPr algn="just"/>
            <a:r>
              <a:rPr lang="it-IT" sz="1200" dirty="0"/>
              <a:t>- non lo prevede la fattispecie incriminatrice contemplante l’obbligo di denuncia che richiede in capo all’insegnante solo l’obbligo di riferire il fatto appreso, nella sua oggettività, all’esito della propria diretta osservazione o riferito da altre persone;</a:t>
            </a:r>
          </a:p>
          <a:p>
            <a:pPr algn="just"/>
            <a:r>
              <a:rPr lang="it-IT" sz="1200" dirty="0"/>
              <a:t>- i giudizi di valore complementari al “fatto tipico” (cioè antigiuridicità e dolo) competono in via esclusiva all’autorità giudiziaria;</a:t>
            </a:r>
          </a:p>
          <a:p>
            <a:pPr algn="just"/>
            <a:r>
              <a:rPr lang="it-IT" sz="1200" dirty="0"/>
              <a:t>- </a:t>
            </a:r>
            <a:r>
              <a:rPr lang="it-IT" sz="1200" b="1" u="sng" dirty="0"/>
              <a:t>l’iniziativa investigativa dell’insegnante</a:t>
            </a:r>
            <a:r>
              <a:rPr lang="it-IT" sz="1200" dirty="0"/>
              <a:t>, </a:t>
            </a:r>
            <a:r>
              <a:rPr lang="it-IT" sz="1200" b="1" u="sng" dirty="0"/>
              <a:t>eventualmente svolta attraverso la formulazione di una serie di domande al minore </a:t>
            </a:r>
            <a:r>
              <a:rPr lang="it-IT" sz="1200" dirty="0"/>
              <a:t>–  o financo ai familiari – ad ottenere la prova del maltrattamento o abuso patito, </a:t>
            </a:r>
            <a:r>
              <a:rPr lang="it-IT" sz="1200" b="1" u="sng" dirty="0"/>
              <a:t>aumenta il rischio di inquinamento probatorio con gravi ricadute in sede giudiziale in punto di corretta comprensione di quanto accaduto e di consequenziale andamento e conclusione del processo.</a:t>
            </a:r>
          </a:p>
          <a:p>
            <a:pPr algn="just"/>
            <a:r>
              <a:rPr lang="it-IT" sz="1200" b="1" u="sng" dirty="0"/>
              <a:t>L’attendibilità delle </a:t>
            </a:r>
            <a:r>
              <a:rPr lang="x-none" sz="1200" b="1" u="sng" dirty="0"/>
              <a:t>dichiarazioni accusatorie rese da minori</a:t>
            </a:r>
            <a:r>
              <a:rPr lang="it-IT" sz="1200" b="1" u="sng" dirty="0"/>
              <a:t> </a:t>
            </a:r>
            <a:r>
              <a:rPr lang="it-IT" sz="1200" dirty="0"/>
              <a:t>– sulle quali per lo più sono fondati i processi relativi a presunti maltrattamenti o abusi a loro danno (c.d. prova dichiarativa debole) - </a:t>
            </a:r>
            <a:r>
              <a:rPr lang="x-none" sz="1200" b="1" u="sng" dirty="0"/>
              <a:t>può</a:t>
            </a:r>
            <a:r>
              <a:rPr lang="it-IT" sz="1200" b="1" u="sng" dirty="0"/>
              <a:t> infatti</a:t>
            </a:r>
            <a:r>
              <a:rPr lang="x-none" sz="1200" b="1" u="sng" dirty="0"/>
              <a:t> essere inficiata da suggestioni eteroindotte</a:t>
            </a:r>
            <a:r>
              <a:rPr lang="it-IT" sz="1200" dirty="0"/>
              <a:t>, </a:t>
            </a:r>
            <a:r>
              <a:rPr lang="it-IT" sz="1200" b="1" u="sng" dirty="0"/>
              <a:t>quali quelle – sia pure involontariamente – provocate dai quesiti inducenti posti dal docente che portano il bambino a conformarsi alle aspettative del suo interlocutore, specie se consideriamo il particolare ruolo rivestito da quest’ultimo .</a:t>
            </a:r>
          </a:p>
          <a:p>
            <a:pPr algn="just"/>
            <a:endParaRPr lang="it-IT" sz="1200" dirty="0" smtClean="0"/>
          </a:p>
          <a:p>
            <a:pPr algn="just"/>
            <a:endParaRPr lang="it-IT" sz="1200" dirty="0"/>
          </a:p>
          <a:p>
            <a:pPr algn="just"/>
            <a:endParaRPr lang="it-IT" sz="1200" dirty="0" smtClean="0"/>
          </a:p>
          <a:p>
            <a:pPr algn="just"/>
            <a:r>
              <a:rPr lang="it-IT" sz="1600" dirty="0" smtClean="0"/>
              <a:t>Il </a:t>
            </a:r>
            <a:r>
              <a:rPr lang="it-IT" sz="1600" dirty="0"/>
              <a:t>monito </a:t>
            </a:r>
            <a:r>
              <a:rPr lang="it-IT" sz="1600" dirty="0" err="1"/>
              <a:t>codicistico</a:t>
            </a:r>
            <a:r>
              <a:rPr lang="it-IT" sz="1600" dirty="0"/>
              <a:t> rivolto anche all’insegnante è dunque quello, da un lato, di evitare un iperattivismo non richiesto nella raccolta extragiudiziale della prova prima di sporgere denuncia, dall’altro, di comunicare all’autorità inquirente una notizia di reato seria per contenuto e fonte di provenienza non prestandosi a riferire fatti originati da voci incontrollate del pubblico prive di un minimo riscontro.</a:t>
            </a:r>
          </a:p>
        </p:txBody>
      </p:sp>
      <p:sp>
        <p:nvSpPr>
          <p:cNvPr id="3" name="Freccia in giù 2"/>
          <p:cNvSpPr/>
          <p:nvPr/>
        </p:nvSpPr>
        <p:spPr>
          <a:xfrm>
            <a:off x="3995936" y="1052736"/>
            <a:ext cx="1152128"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in giù 3"/>
          <p:cNvSpPr/>
          <p:nvPr/>
        </p:nvSpPr>
        <p:spPr>
          <a:xfrm>
            <a:off x="4427984" y="4869160"/>
            <a:ext cx="576064" cy="28803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0521265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908720"/>
            <a:ext cx="8229600" cy="5544616"/>
          </a:xfrm>
          <a:ln>
            <a:solidFill>
              <a:schemeClr val="accent1"/>
            </a:solidFill>
          </a:ln>
        </p:spPr>
        <p:txBody>
          <a:bodyPr>
            <a:normAutofit lnSpcReduction="10000"/>
          </a:bodyPr>
          <a:lstStyle/>
          <a:p>
            <a:pPr algn="just">
              <a:spcBef>
                <a:spcPts val="500"/>
              </a:spcBef>
              <a:buSzPct val="80000"/>
              <a:buFont typeface="Wingdings" pitchFamily="2" charset="2"/>
              <a:buChar char="v"/>
              <a:defRPr/>
            </a:pPr>
            <a:r>
              <a:rPr lang="it-IT" sz="1800" b="1" dirty="0"/>
              <a:t>Se l’autore del reato è persona maggiore d’età </a:t>
            </a:r>
          </a:p>
          <a:p>
            <a:pPr marL="0" indent="0" algn="just">
              <a:spcBef>
                <a:spcPts val="500"/>
              </a:spcBef>
              <a:buClr>
                <a:srgbClr val="99FF99"/>
              </a:buClr>
              <a:buSzPct val="80000"/>
              <a:buNone/>
              <a:defRPr/>
            </a:pPr>
            <a:r>
              <a:rPr lang="it-IT" sz="1800" dirty="0"/>
              <a:t>- ad </a:t>
            </a:r>
            <a:r>
              <a:rPr lang="it-IT" sz="1800" dirty="0" smtClean="0"/>
              <a:t>un ufficiale </a:t>
            </a:r>
            <a:r>
              <a:rPr lang="it-IT" sz="1800" dirty="0"/>
              <a:t>della Polizia di Stato </a:t>
            </a:r>
            <a:r>
              <a:rPr lang="it-IT" sz="1800" dirty="0" smtClean="0"/>
              <a:t>o ai Carabinieri (quali </a:t>
            </a:r>
            <a:r>
              <a:rPr lang="it-IT" sz="1800" dirty="0"/>
              <a:t>referenti più comuni per il tema che ci occupa</a:t>
            </a:r>
            <a:r>
              <a:rPr lang="it-IT" sz="1800" dirty="0" smtClean="0"/>
              <a:t>);</a:t>
            </a:r>
            <a:endParaRPr lang="it-IT" sz="1800" dirty="0"/>
          </a:p>
          <a:p>
            <a:pPr marL="0" indent="0" algn="just">
              <a:spcBef>
                <a:spcPts val="500"/>
              </a:spcBef>
              <a:buClr>
                <a:srgbClr val="99FF99"/>
              </a:buClr>
              <a:buSzPct val="80000"/>
              <a:buNone/>
              <a:defRPr/>
            </a:pPr>
            <a:r>
              <a:rPr lang="it-IT" sz="1800" dirty="0"/>
              <a:t>- alla Procura presso il Tribunale Ordinario </a:t>
            </a:r>
          </a:p>
          <a:p>
            <a:pPr algn="just">
              <a:spcBef>
                <a:spcPts val="500"/>
              </a:spcBef>
              <a:buClrTx/>
              <a:buSzPct val="80000"/>
              <a:buFontTx/>
              <a:buNone/>
              <a:defRPr/>
            </a:pPr>
            <a:endParaRPr lang="it-IT" sz="1800" dirty="0"/>
          </a:p>
          <a:p>
            <a:pPr algn="just">
              <a:spcBef>
                <a:spcPts val="500"/>
              </a:spcBef>
              <a:buClr>
                <a:schemeClr val="tx1"/>
              </a:buClr>
              <a:buSzPct val="80000"/>
              <a:buFont typeface="Wingdings" pitchFamily="2" charset="2"/>
              <a:buChar char="v"/>
              <a:defRPr/>
            </a:pPr>
            <a:r>
              <a:rPr lang="it-IT" sz="1800" b="1" dirty="0"/>
              <a:t>Se l’autore del reato è persona minore d’età</a:t>
            </a:r>
          </a:p>
          <a:p>
            <a:pPr marL="0" indent="0" algn="just">
              <a:spcBef>
                <a:spcPts val="500"/>
              </a:spcBef>
              <a:buClr>
                <a:srgbClr val="99FF99"/>
              </a:buClr>
              <a:buSzPct val="80000"/>
              <a:buNone/>
              <a:defRPr/>
            </a:pPr>
            <a:r>
              <a:rPr lang="it-IT" sz="1800" dirty="0" smtClean="0"/>
              <a:t>- ad </a:t>
            </a:r>
            <a:r>
              <a:rPr lang="it-IT" sz="1800" dirty="0"/>
              <a:t>un ufficiale della Polizia di Stato o ai Carabinieri (quali referenti più comuni per il tema che ci occupa</a:t>
            </a:r>
            <a:r>
              <a:rPr lang="it-IT" sz="1800" dirty="0" smtClean="0"/>
              <a:t>);</a:t>
            </a:r>
          </a:p>
          <a:p>
            <a:pPr algn="just">
              <a:spcBef>
                <a:spcPts val="500"/>
              </a:spcBef>
              <a:buClr>
                <a:srgbClr val="99FF99"/>
              </a:buClr>
              <a:buSzPct val="80000"/>
              <a:buFontTx/>
              <a:buChar char="-"/>
              <a:defRPr/>
            </a:pPr>
            <a:r>
              <a:rPr lang="it-IT" sz="1800" dirty="0" smtClean="0"/>
              <a:t>alla </a:t>
            </a:r>
            <a:r>
              <a:rPr lang="it-IT" sz="1800" dirty="0"/>
              <a:t>Procura presso il Tribunale per i Minorenni </a:t>
            </a:r>
            <a:endParaRPr lang="it-IT" sz="1800" dirty="0" smtClean="0"/>
          </a:p>
          <a:p>
            <a:pPr algn="just">
              <a:spcBef>
                <a:spcPts val="500"/>
              </a:spcBef>
              <a:buClr>
                <a:srgbClr val="99FF99"/>
              </a:buClr>
              <a:buSzPct val="80000"/>
              <a:buFontTx/>
              <a:buChar char="-"/>
              <a:defRPr/>
            </a:pPr>
            <a:endParaRPr lang="it-IT" sz="1800" dirty="0"/>
          </a:p>
          <a:p>
            <a:pPr marL="0" indent="0" algn="just">
              <a:buNone/>
            </a:pPr>
            <a:r>
              <a:rPr lang="it-IT" sz="1800" dirty="0"/>
              <a:t>Ad essi l’insegnante potrà rivolgersi personalmente con la denuncia scritta già predisposta ai fini del deposito o per redigere e firmare l’atto con l’ausilio della polizia giudiziaria presso i relativi uffici dislocati sul </a:t>
            </a:r>
            <a:r>
              <a:rPr lang="it-IT" sz="1800" dirty="0" smtClean="0"/>
              <a:t>territorio.</a:t>
            </a:r>
          </a:p>
          <a:p>
            <a:pPr marL="0" indent="0">
              <a:buNone/>
            </a:pPr>
            <a:endParaRPr lang="it-IT" sz="1800" dirty="0"/>
          </a:p>
          <a:p>
            <a:pPr marL="0" indent="0" algn="just">
              <a:buNone/>
            </a:pPr>
            <a:r>
              <a:rPr lang="it-IT" sz="1800" dirty="0" smtClean="0"/>
              <a:t>In </a:t>
            </a:r>
            <a:r>
              <a:rPr lang="it-IT" sz="1800" dirty="0"/>
              <a:t>caso di dubbio da parte dell’insegnante in merito all’età del soggetto al quale il fatto è attribuito, si consiglia di far pervenire la denuncia ad un ufficiale di polizia giudiziaria. Il dirigente dell’ufficio avrà infatti poi l’obbligo di trasmetterla al Pubblico Ministero competente ai sensi dell’art. 347 c.p.p</a:t>
            </a:r>
            <a:r>
              <a:rPr lang="it-IT" sz="1800" dirty="0" smtClean="0"/>
              <a:t>.</a:t>
            </a:r>
            <a:r>
              <a:rPr lang="it-IT" sz="1800" dirty="0"/>
              <a:t> </a:t>
            </a:r>
          </a:p>
          <a:p>
            <a:pPr algn="just">
              <a:spcBef>
                <a:spcPts val="500"/>
              </a:spcBef>
              <a:buClr>
                <a:srgbClr val="99FF99"/>
              </a:buClr>
              <a:buSzPct val="80000"/>
              <a:buFontTx/>
              <a:buChar char="-"/>
              <a:defRPr/>
            </a:pPr>
            <a:endParaRPr lang="it-IT" sz="1800" dirty="0"/>
          </a:p>
        </p:txBody>
      </p:sp>
      <p:sp>
        <p:nvSpPr>
          <p:cNvPr id="4" name="Titolo 1"/>
          <p:cNvSpPr>
            <a:spLocks noGrp="1"/>
          </p:cNvSpPr>
          <p:nvPr>
            <p:ph type="title"/>
          </p:nvPr>
        </p:nvSpPr>
        <p:spPr>
          <a:xfrm>
            <a:off x="395536" y="260648"/>
            <a:ext cx="8229600" cy="432048"/>
          </a:xfrm>
          <a:solidFill>
            <a:schemeClr val="tx2">
              <a:lumMod val="20000"/>
              <a:lumOff val="80000"/>
            </a:schemeClr>
          </a:solidFill>
          <a:ln w="28575">
            <a:solidFill>
              <a:schemeClr val="accent1"/>
            </a:solidFill>
          </a:ln>
        </p:spPr>
        <p:txBody>
          <a:bodyPr>
            <a:noAutofit/>
          </a:bodyPr>
          <a:lstStyle/>
          <a:p>
            <a:r>
              <a:rPr lang="it-IT" sz="3200" dirty="0" smtClean="0"/>
              <a:t>C. A chi si presenta?</a:t>
            </a:r>
            <a:endParaRPr lang="it-IT" sz="3200" dirty="0"/>
          </a:p>
        </p:txBody>
      </p:sp>
    </p:spTree>
    <p:extLst>
      <p:ext uri="{BB962C8B-B14F-4D97-AF65-F5344CB8AC3E}">
        <p14:creationId xmlns:p14="http://schemas.microsoft.com/office/powerpoint/2010/main" val="36479445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67544" y="404664"/>
            <a:ext cx="8208912" cy="6186309"/>
          </a:xfrm>
          <a:prstGeom prst="rect">
            <a:avLst/>
          </a:prstGeom>
          <a:noFill/>
        </p:spPr>
        <p:txBody>
          <a:bodyPr wrap="square" rtlCol="0">
            <a:spAutoFit/>
          </a:bodyPr>
          <a:lstStyle/>
          <a:p>
            <a:pPr algn="just"/>
            <a:r>
              <a:rPr lang="it-IT" sz="2400" b="1" i="1" dirty="0" smtClean="0"/>
              <a:t>D. L’adempimento </a:t>
            </a:r>
            <a:r>
              <a:rPr lang="it-IT" sz="2400" b="1" i="1" dirty="0"/>
              <a:t>dell’obbligo di denuncia da </a:t>
            </a:r>
            <a:r>
              <a:rPr lang="it-IT" sz="2400" b="1" i="1" dirty="0" smtClean="0"/>
              <a:t>parte dell’insegnante </a:t>
            </a:r>
            <a:r>
              <a:rPr lang="it-IT" sz="2400" b="1" i="1" dirty="0"/>
              <a:t>e la problematica della delega a terzi dell’incombente</a:t>
            </a:r>
            <a:r>
              <a:rPr lang="it-IT" sz="2400" b="1" i="1" dirty="0" smtClean="0"/>
              <a:t>.</a:t>
            </a:r>
            <a:endParaRPr lang="it-IT" sz="2400" dirty="0"/>
          </a:p>
          <a:p>
            <a:pPr algn="just"/>
            <a:r>
              <a:rPr lang="it-IT" sz="1400" dirty="0" smtClean="0"/>
              <a:t>L’insegnante prima di redigere la denuncia può consultarsi con agenzie e istituzioni esterne al mondo scolastico (servizi sociali, forze di polizia) ma poi </a:t>
            </a:r>
            <a:r>
              <a:rPr lang="it-IT" sz="1400" dirty="0"/>
              <a:t> </a:t>
            </a:r>
          </a:p>
          <a:p>
            <a:r>
              <a:rPr lang="it-IT" dirty="0" smtClean="0"/>
              <a:t>L’ OBBLIGO DI DENUNCIA È UN OBBLIGO PERSONALE IN CAPO A COLUI CHE HA DIRETTAMENTE APPRESO LA NOTIZIA DI REATO</a:t>
            </a:r>
          </a:p>
          <a:p>
            <a:endParaRPr lang="it-IT" dirty="0"/>
          </a:p>
          <a:p>
            <a:endParaRPr lang="it-IT" dirty="0"/>
          </a:p>
          <a:p>
            <a:pPr algn="just"/>
            <a:r>
              <a:rPr lang="it-IT" sz="1600" dirty="0" smtClean="0">
                <a:solidFill>
                  <a:srgbClr val="FF0000"/>
                </a:solidFill>
              </a:rPr>
              <a:t>Pertanto</a:t>
            </a:r>
            <a:r>
              <a:rPr lang="it-IT" sz="1600" dirty="0">
                <a:solidFill>
                  <a:srgbClr val="FF0000"/>
                </a:solidFill>
              </a:rPr>
              <a:t>, non è esonerato da responsabilità penale l’insegnante che comunichi (a voce o per iscritto) il fatto di cui è venuto a conoscenza al dirigente scolastico o ai servizi istituzionalmente preposti alla tutela dell’infanzia (come il Servizio Sociale territoriale</a:t>
            </a:r>
            <a:r>
              <a:rPr lang="it-IT" sz="1600" dirty="0" smtClean="0">
                <a:solidFill>
                  <a:srgbClr val="FF0000"/>
                </a:solidFill>
              </a:rPr>
              <a:t>) o alle autorità di polizia.</a:t>
            </a:r>
            <a:endParaRPr lang="it-IT" sz="1600" dirty="0">
              <a:solidFill>
                <a:srgbClr val="FF0000"/>
              </a:solidFill>
            </a:endParaRPr>
          </a:p>
          <a:p>
            <a:r>
              <a:rPr lang="it-IT" sz="1600" dirty="0"/>
              <a:t>L'obbligo in questione, infatti, non può essere rimesso ad altro pubblico ufficiale in quanto il fine dell'art. 361 c.p. è quello di assicurare una tempestiva conoscenza del reato da parte dell'autorità giudiziaria, “scopo che verrebbe frustrato se i pubblici ufficiali o gli incaricati di un pubblico servizio potessero impunemente fidare l'un sull'altro nell'ottemperanza all'obbligo della denuncia</a:t>
            </a:r>
            <a:r>
              <a:rPr lang="it-IT" sz="1600" dirty="0" smtClean="0"/>
              <a:t>”</a:t>
            </a:r>
            <a:r>
              <a:rPr lang="it-IT" sz="1600" dirty="0"/>
              <a:t> </a:t>
            </a:r>
            <a:r>
              <a:rPr lang="it-IT" sz="1600" dirty="0" smtClean="0"/>
              <a:t>(</a:t>
            </a:r>
            <a:r>
              <a:rPr lang="it-IT" sz="1600" dirty="0" err="1"/>
              <a:t>Cass</a:t>
            </a:r>
            <a:r>
              <a:rPr lang="it-IT" sz="1600" dirty="0"/>
              <a:t>. </a:t>
            </a:r>
            <a:r>
              <a:rPr lang="it-IT" sz="1600" dirty="0" err="1"/>
              <a:t>pen</a:t>
            </a:r>
            <a:r>
              <a:rPr lang="it-IT" sz="1600" dirty="0"/>
              <a:t>., sez. VI, 26.01.1994, n. </a:t>
            </a:r>
            <a:r>
              <a:rPr lang="it-IT" sz="1600" dirty="0" smtClean="0"/>
              <a:t>902)  tant’è </a:t>
            </a:r>
            <a:r>
              <a:rPr lang="it-IT" sz="1600" dirty="0"/>
              <a:t>che il </a:t>
            </a:r>
            <a:r>
              <a:rPr lang="it-IT" sz="1600" u="sng" dirty="0"/>
              <a:t>comma 3° dell’art. 331 c.p.p. stabilisce che se più persone sono obbligate alla denuncia per il medesimo fatto, è consentita la redazione di un unico atto, ma occorre la sottoscrizione di tutti</a:t>
            </a:r>
            <a:r>
              <a:rPr lang="it-IT" sz="1600" dirty="0"/>
              <a:t>. </a:t>
            </a:r>
          </a:p>
          <a:p>
            <a:r>
              <a:rPr lang="it-IT" sz="1600" dirty="0"/>
              <a:t>L’emersione nella prassi di fenomeni di divulgazione “a catena” della </a:t>
            </a:r>
            <a:r>
              <a:rPr lang="it-IT" sz="1600" i="1" dirty="0" err="1"/>
              <a:t>notitia</a:t>
            </a:r>
            <a:r>
              <a:rPr lang="it-IT" sz="1600" i="1" dirty="0"/>
              <a:t> </a:t>
            </a:r>
            <a:r>
              <a:rPr lang="it-IT" sz="1600" i="1" dirty="0" err="1"/>
              <a:t>criminis</a:t>
            </a:r>
            <a:r>
              <a:rPr lang="it-IT" sz="1600" dirty="0"/>
              <a:t> tra soggetti qualificati (dall’insegnante a dirigente scolastico e da quest’ultimo alle Forze di Polizia o ai Servizi sociali territoriali), sintomatica di un, sia pure involontario, passaggio di responsabilità, non può dunque essere avvallata</a:t>
            </a:r>
            <a:r>
              <a:rPr lang="it-IT" sz="1600" dirty="0" smtClean="0"/>
              <a:t>.</a:t>
            </a:r>
            <a:endParaRPr lang="it-IT" sz="1600" dirty="0"/>
          </a:p>
        </p:txBody>
      </p:sp>
      <p:sp>
        <p:nvSpPr>
          <p:cNvPr id="4" name="Freccia in giù 3"/>
          <p:cNvSpPr/>
          <p:nvPr/>
        </p:nvSpPr>
        <p:spPr>
          <a:xfrm>
            <a:off x="3491880" y="2492896"/>
            <a:ext cx="1512168"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7497652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25280" y="476672"/>
            <a:ext cx="8595192" cy="6063198"/>
          </a:xfrm>
          <a:prstGeom prst="rect">
            <a:avLst/>
          </a:prstGeom>
          <a:noFill/>
        </p:spPr>
        <p:txBody>
          <a:bodyPr wrap="square" rtlCol="0">
            <a:spAutoFit/>
          </a:bodyPr>
          <a:lstStyle/>
          <a:p>
            <a:r>
              <a:rPr lang="it-IT" b="1" i="1" dirty="0">
                <a:solidFill>
                  <a:srgbClr val="FF00FF"/>
                </a:solidFill>
              </a:rPr>
              <a:t>2.5.</a:t>
            </a:r>
            <a:r>
              <a:rPr lang="it-IT" i="1" dirty="0">
                <a:solidFill>
                  <a:srgbClr val="FF00FF"/>
                </a:solidFill>
              </a:rPr>
              <a:t> </a:t>
            </a:r>
            <a:r>
              <a:rPr lang="it-IT" b="1" i="1" dirty="0">
                <a:solidFill>
                  <a:srgbClr val="FF00FF"/>
                </a:solidFill>
              </a:rPr>
              <a:t>La testimonianza dell’insegnante nel corso del processo penale</a:t>
            </a:r>
            <a:r>
              <a:rPr lang="it-IT" i="1" dirty="0">
                <a:solidFill>
                  <a:srgbClr val="FF00FF"/>
                </a:solidFill>
              </a:rPr>
              <a:t> </a:t>
            </a:r>
            <a:endParaRPr lang="it-IT" dirty="0">
              <a:solidFill>
                <a:srgbClr val="FF00FF"/>
              </a:solidFill>
            </a:endParaRPr>
          </a:p>
          <a:p>
            <a:r>
              <a:rPr lang="it-IT" sz="1000" dirty="0"/>
              <a:t> </a:t>
            </a:r>
          </a:p>
          <a:p>
            <a:r>
              <a:rPr lang="it-IT" sz="2000" b="1" dirty="0"/>
              <a:t>L</a:t>
            </a:r>
            <a:r>
              <a:rPr lang="it-IT" sz="2000" b="1" dirty="0" smtClean="0"/>
              <a:t>’insegnante </a:t>
            </a:r>
            <a:r>
              <a:rPr lang="it-IT" sz="2000" b="1" dirty="0"/>
              <a:t>riveste un importanza fondamentale nella repressione dei reati lesivi della sfera </a:t>
            </a:r>
            <a:r>
              <a:rPr lang="it-IT" sz="2000" b="1" dirty="0" err="1"/>
              <a:t>fisio</a:t>
            </a:r>
            <a:r>
              <a:rPr lang="it-IT" sz="2000" b="1" dirty="0"/>
              <a:t>-psichica dei soggetti minori. Egli, infatti, </a:t>
            </a:r>
            <a:r>
              <a:rPr lang="it-IT" sz="2000" b="1" u="sng" dirty="0"/>
              <a:t>può essere il destinatario del primo svelamento dell’abuso o del maltrattamento</a:t>
            </a:r>
            <a:r>
              <a:rPr lang="it-IT" sz="2000" b="1" dirty="0"/>
              <a:t>, palesandosi come fonte privilegiata di conoscenza per l’autorità giudiziaria del contesto spazio/temporale in cui il bambino si è pronunciato e delle modalità non verbali con le quali si è </a:t>
            </a:r>
            <a:r>
              <a:rPr lang="it-IT" sz="2000" b="1" dirty="0" smtClean="0"/>
              <a:t>espresso. </a:t>
            </a:r>
            <a:r>
              <a:rPr lang="it-IT" sz="2000" dirty="0" smtClean="0"/>
              <a:t>Spesso</a:t>
            </a:r>
            <a:r>
              <a:rPr lang="it-IT" sz="2000" dirty="0"/>
              <a:t>, infatti, la prima rivelazione del minore è quella più genuina perché è un racconto di esperienza scevro da condizionamenti e suggestioni</a:t>
            </a:r>
            <a:r>
              <a:rPr lang="it-IT" sz="2000" dirty="0" smtClean="0"/>
              <a:t>.</a:t>
            </a:r>
          </a:p>
          <a:p>
            <a:endParaRPr lang="it-IT" sz="2000" dirty="0"/>
          </a:p>
          <a:p>
            <a:r>
              <a:rPr lang="it-IT" sz="2000" dirty="0" smtClean="0"/>
              <a:t>Tale </a:t>
            </a:r>
            <a:r>
              <a:rPr lang="it-IT" sz="2000" dirty="0"/>
              <a:t>prezioso patrimonio conoscitivo dell’insegnante troverà il proprio spazio procedimentale nel corso delle indagini preliminari – attraverso l’assunzione di sommarie informazioni da parte del P.M. o degli ufficiali di polizia giudiziaria all’uopo delegati – e durante il processo – attraverso la testimonianza nel corso dell’istruttoria </a:t>
            </a:r>
            <a:r>
              <a:rPr lang="it-IT" sz="2000" dirty="0" smtClean="0"/>
              <a:t>dibattimentale: </a:t>
            </a:r>
            <a:r>
              <a:rPr lang="it-IT" sz="2000" u="sng" dirty="0" smtClean="0"/>
              <a:t>ai </a:t>
            </a:r>
            <a:r>
              <a:rPr lang="it-IT" sz="2000" u="sng" dirty="0"/>
              <a:t>fini del vaglio del giudice in merito all’attendibilità del teste vulnerabile</a:t>
            </a:r>
            <a:r>
              <a:rPr lang="it-IT" sz="2000" dirty="0"/>
              <a:t>, estremamente utili si presentano le informazioni fornite dall’insegnante alla magistratura giudicante e requirente, quali possibili </a:t>
            </a:r>
            <a:r>
              <a:rPr lang="it-IT" sz="2000" u="sng" dirty="0"/>
              <a:t>elementi di riscontro </a:t>
            </a:r>
            <a:r>
              <a:rPr lang="it-IT" sz="2000" dirty="0"/>
              <a:t>del racconto del minore</a:t>
            </a:r>
            <a:r>
              <a:rPr lang="it-IT" sz="2000" dirty="0" smtClean="0"/>
              <a:t>.</a:t>
            </a:r>
          </a:p>
          <a:p>
            <a:endParaRPr lang="it-IT" sz="1000" dirty="0"/>
          </a:p>
          <a:p>
            <a:endParaRPr lang="it-IT" sz="1000" dirty="0"/>
          </a:p>
        </p:txBody>
      </p:sp>
    </p:spTree>
    <p:extLst>
      <p:ext uri="{BB962C8B-B14F-4D97-AF65-F5344CB8AC3E}">
        <p14:creationId xmlns:p14="http://schemas.microsoft.com/office/powerpoint/2010/main" val="1572901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19256" cy="1138138"/>
          </a:xfrm>
          <a:solidFill>
            <a:srgbClr val="FFCCFF"/>
          </a:solidFill>
        </p:spPr>
        <p:txBody>
          <a:bodyPr>
            <a:normAutofit/>
          </a:bodyPr>
          <a:lstStyle/>
          <a:p>
            <a:r>
              <a:rPr lang="it-IT" sz="2000" dirty="0" smtClean="0"/>
              <a:t>CRITERI DI RACCOLTA DEL DICHIARATO DEL MINORE</a:t>
            </a:r>
            <a:br>
              <a:rPr lang="it-IT" sz="2000" dirty="0" smtClean="0"/>
            </a:br>
            <a:r>
              <a:rPr lang="it-IT" sz="2000" dirty="0"/>
              <a:t>funzionali alla </a:t>
            </a:r>
            <a:r>
              <a:rPr lang="it-IT" sz="2000" dirty="0" smtClean="0"/>
              <a:t>rievocazione </a:t>
            </a:r>
            <a:r>
              <a:rPr lang="it-IT" sz="2000" dirty="0"/>
              <a:t>nella fase della successiva rappresentazione del fatto dinnanzi al Pubblico Ministero e/o al Giudice.</a:t>
            </a:r>
          </a:p>
        </p:txBody>
      </p:sp>
      <p:sp>
        <p:nvSpPr>
          <p:cNvPr id="3" name="CasellaDiTesto 2"/>
          <p:cNvSpPr txBox="1"/>
          <p:nvPr/>
        </p:nvSpPr>
        <p:spPr>
          <a:xfrm>
            <a:off x="251520" y="1556792"/>
            <a:ext cx="8558608" cy="5016758"/>
          </a:xfrm>
          <a:prstGeom prst="rect">
            <a:avLst/>
          </a:prstGeom>
          <a:noFill/>
        </p:spPr>
        <p:txBody>
          <a:bodyPr wrap="square" rtlCol="0">
            <a:spAutoFit/>
          </a:bodyPr>
          <a:lstStyle/>
          <a:p>
            <a:pPr marL="342900" indent="-342900" algn="just">
              <a:buAutoNum type="arabicParenR"/>
            </a:pPr>
            <a:r>
              <a:rPr lang="it-IT" sz="1600" dirty="0" smtClean="0"/>
              <a:t>l’insegnante </a:t>
            </a:r>
            <a:r>
              <a:rPr lang="it-IT" sz="1600" dirty="0"/>
              <a:t>dovrebbe focalizzare l’attenzione sui dettagli del racconto del minore </a:t>
            </a:r>
            <a:r>
              <a:rPr lang="it-IT" sz="1600" u="sng" dirty="0"/>
              <a:t>senza interrompere il normale fluire della comunicazione del bambino </a:t>
            </a:r>
            <a:r>
              <a:rPr lang="it-IT" sz="1600" dirty="0"/>
              <a:t>(indicazioni spazio/temporali fornite dal fanciullo, elementi di contesto – familiare o di relazione – in cui si inserisce la vicenda, linguaggio utilizzato – considerate anche le terminologie infantili con le quali vengono rappresentate le parti intime del corpo – agiti non verbali indicativi di una sofferenza che va al di là dell’esplicitato</a:t>
            </a:r>
            <a:r>
              <a:rPr lang="it-IT" sz="1600" dirty="0" smtClean="0"/>
              <a:t>).</a:t>
            </a:r>
          </a:p>
          <a:p>
            <a:pPr marL="342900" indent="-342900">
              <a:buAutoNum type="arabicParenR"/>
            </a:pPr>
            <a:endParaRPr lang="it-IT" sz="1600" dirty="0"/>
          </a:p>
          <a:p>
            <a:pPr marL="342900" indent="-342900" algn="just">
              <a:buFontTx/>
              <a:buAutoNum type="arabicParenR"/>
            </a:pPr>
            <a:r>
              <a:rPr lang="it-IT" sz="1600" u="sng" dirty="0"/>
              <a:t>l’insegnante dovrebbe documentare il più possibile il racconto e i passaggi prodromici al dichiarato del minore con indicazione del contesto in cui si è sviluppata la confidenza</a:t>
            </a:r>
            <a:r>
              <a:rPr lang="it-IT" sz="1600" u="sng" dirty="0" smtClean="0"/>
              <a:t>. </a:t>
            </a:r>
            <a:r>
              <a:rPr lang="it-IT" sz="1600" dirty="0" smtClean="0"/>
              <a:t>Da </a:t>
            </a:r>
            <a:r>
              <a:rPr lang="it-IT" sz="1600" dirty="0"/>
              <a:t>considerare, in particolare, che la dichiarazione iniziale del bambino, nella maggior parte dei casi, non è esaustiva ma può maturare progressivamente in più occasioni di contatto con l’adulto (c.d. regola dello svelamento progressivo).</a:t>
            </a:r>
          </a:p>
          <a:p>
            <a:pPr marL="342900" indent="-342900">
              <a:buAutoNum type="arabicParenR"/>
            </a:pPr>
            <a:endParaRPr lang="it-IT" dirty="0" smtClean="0"/>
          </a:p>
          <a:p>
            <a:endParaRPr lang="it-IT" dirty="0" smtClean="0"/>
          </a:p>
          <a:p>
            <a:r>
              <a:rPr lang="it-IT" sz="1400" dirty="0" smtClean="0"/>
              <a:t>utile </a:t>
            </a:r>
            <a:r>
              <a:rPr lang="it-IT" sz="1400" dirty="0"/>
              <a:t>per l’insegnante individuare un metodo e/ o un mezzo, a lui congeniale, per ricordare e riferire le cadenze e i contenuti del vissuto riportato dal fanciullo, </a:t>
            </a:r>
            <a:r>
              <a:rPr lang="it-IT" dirty="0" smtClean="0"/>
              <a:t>: </a:t>
            </a:r>
            <a:r>
              <a:rPr lang="it-IT" dirty="0"/>
              <a:t>la relazione al dirigente scolastico, la tenuta di un diario o di appunti scritti </a:t>
            </a:r>
            <a:r>
              <a:rPr lang="it-IT" sz="1400" dirty="0"/>
              <a:t>può consentire, da un lato, di agevolare la futura testimonianza dell’insegnante durante il percorso giudiziario in punto di rievocazione storica dell’accaduto, dall’altro, può aiutare lo stesso operatore scolastico a fornire, nel miglior modo possibile, al Giudicante tutti quei dettagli di cui necessita al fine di pervenire, nel breve periodo, alla punizione del colpevole</a:t>
            </a:r>
            <a:r>
              <a:rPr lang="it-IT" sz="1400" dirty="0" smtClean="0"/>
              <a:t>.</a:t>
            </a:r>
            <a:endParaRPr lang="it-IT" sz="1400" dirty="0"/>
          </a:p>
        </p:txBody>
      </p:sp>
      <p:sp>
        <p:nvSpPr>
          <p:cNvPr id="4" name="Freccia in giù 3"/>
          <p:cNvSpPr/>
          <p:nvPr/>
        </p:nvSpPr>
        <p:spPr>
          <a:xfrm>
            <a:off x="4067944" y="4509120"/>
            <a:ext cx="792088"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400639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83568" y="476672"/>
            <a:ext cx="7416824" cy="1015663"/>
          </a:xfrm>
          <a:prstGeom prst="rect">
            <a:avLst/>
          </a:prstGeom>
          <a:noFill/>
          <a:ln>
            <a:solidFill>
              <a:schemeClr val="tx1"/>
            </a:solidFill>
          </a:ln>
        </p:spPr>
        <p:txBody>
          <a:bodyPr wrap="square" rtlCol="0">
            <a:spAutoFit/>
          </a:bodyPr>
          <a:lstStyle/>
          <a:p>
            <a:pPr algn="just"/>
            <a:r>
              <a:rPr lang="it-IT" dirty="0" smtClean="0"/>
              <a:t>A.     </a:t>
            </a:r>
            <a:r>
              <a:rPr lang="it-IT" sz="2000" dirty="0" smtClean="0"/>
              <a:t>Maltrattamenti, violenze sessuali, atti sessuali con minorenni perpetuati dai genitori, conviventi o da altri soggetti qualificati rispetto al minore </a:t>
            </a:r>
            <a:endParaRPr lang="it-IT" sz="2000" dirty="0"/>
          </a:p>
        </p:txBody>
      </p:sp>
      <p:sp>
        <p:nvSpPr>
          <p:cNvPr id="4" name="Freccia in giù 3"/>
          <p:cNvSpPr/>
          <p:nvPr/>
        </p:nvSpPr>
        <p:spPr>
          <a:xfrm>
            <a:off x="3779912" y="1501636"/>
            <a:ext cx="100811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827584" y="2212008"/>
            <a:ext cx="7416824" cy="646331"/>
          </a:xfrm>
          <a:prstGeom prst="rect">
            <a:avLst/>
          </a:prstGeom>
          <a:solidFill>
            <a:srgbClr val="FF0000"/>
          </a:solidFill>
        </p:spPr>
        <p:txBody>
          <a:bodyPr wrap="square" rtlCol="0">
            <a:spAutoFit/>
          </a:bodyPr>
          <a:lstStyle/>
          <a:p>
            <a:r>
              <a:rPr lang="it-IT" dirty="0" smtClean="0"/>
              <a:t>                         Obbligo di denuncia alla Procura Ordinaria </a:t>
            </a:r>
          </a:p>
          <a:p>
            <a:r>
              <a:rPr lang="it-IT" dirty="0" smtClean="0"/>
              <a:t>                              ai fini di perseguire l’autore del reato </a:t>
            </a:r>
            <a:endParaRPr lang="it-IT" dirty="0"/>
          </a:p>
        </p:txBody>
      </p:sp>
      <p:cxnSp>
        <p:nvCxnSpPr>
          <p:cNvPr id="7" name="Connettore 2 6"/>
          <p:cNvCxnSpPr/>
          <p:nvPr/>
        </p:nvCxnSpPr>
        <p:spPr>
          <a:xfrm>
            <a:off x="4283968" y="2996952"/>
            <a:ext cx="0"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CasellaDiTesto 7"/>
          <p:cNvSpPr txBox="1"/>
          <p:nvPr/>
        </p:nvSpPr>
        <p:spPr>
          <a:xfrm>
            <a:off x="827584" y="3560757"/>
            <a:ext cx="7056784" cy="3139321"/>
          </a:xfrm>
          <a:prstGeom prst="rect">
            <a:avLst/>
          </a:prstGeom>
          <a:noFill/>
          <a:ln>
            <a:solidFill>
              <a:schemeClr val="tx1"/>
            </a:solidFill>
          </a:ln>
        </p:spPr>
        <p:txBody>
          <a:bodyPr wrap="square" rtlCol="0">
            <a:spAutoFit/>
          </a:bodyPr>
          <a:lstStyle/>
          <a:p>
            <a:r>
              <a:rPr lang="it-IT" dirty="0" smtClean="0"/>
              <a:t>E per il minore? Quale tutela?</a:t>
            </a:r>
          </a:p>
          <a:p>
            <a:pPr marL="285750" indent="-285750" algn="just">
              <a:buFontTx/>
              <a:buChar char="-"/>
            </a:pPr>
            <a:r>
              <a:rPr lang="it-IT" dirty="0" smtClean="0"/>
              <a:t>Parallela segnalazione della scuola o del Servizio Sociale alla Procura Minorile;</a:t>
            </a:r>
            <a:endParaRPr lang="it-IT" dirty="0"/>
          </a:p>
          <a:p>
            <a:pPr marL="285750" indent="-285750" algn="just">
              <a:buFontTx/>
              <a:buChar char="-"/>
            </a:pPr>
            <a:r>
              <a:rPr lang="it-IT" dirty="0" smtClean="0"/>
              <a:t>In ogni caso, la tutela è garantita dal disposto dell’art. 609 </a:t>
            </a:r>
            <a:r>
              <a:rPr lang="it-IT" dirty="0" err="1" smtClean="0"/>
              <a:t>decies</a:t>
            </a:r>
            <a:r>
              <a:rPr lang="it-IT" dirty="0" smtClean="0"/>
              <a:t> c.p.: comunicazione </a:t>
            </a:r>
            <a:r>
              <a:rPr lang="it-IT" dirty="0"/>
              <a:t>da parte del Procuratore della </a:t>
            </a:r>
            <a:r>
              <a:rPr lang="it-IT" dirty="0" smtClean="0"/>
              <a:t>Repubblica al Tribunale per i Minorenni ai fini dell’eventuale esercizio di iniziativa per i provvedimenti civili (attenzione: se la Procura nel corso delle indagini verifica la pendenza di un giudizio di separazione della coppia genitoriale, potrà essa stessa sollecitare il Giudice Civile del Tribunale Ordinario ad emettere un provvedimento ex art. 330/333 c.c.)</a:t>
            </a:r>
            <a:endParaRPr lang="it-IT" dirty="0"/>
          </a:p>
          <a:p>
            <a:endParaRPr lang="it-IT" dirty="0" smtClean="0"/>
          </a:p>
        </p:txBody>
      </p:sp>
    </p:spTree>
    <p:extLst>
      <p:ext uri="{BB962C8B-B14F-4D97-AF65-F5344CB8AC3E}">
        <p14:creationId xmlns:p14="http://schemas.microsoft.com/office/powerpoint/2010/main" val="23731710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ln w="28575">
            <a:solidFill>
              <a:schemeClr val="accent1"/>
            </a:solidFill>
          </a:ln>
        </p:spPr>
        <p:txBody>
          <a:bodyPr>
            <a:normAutofit fontScale="90000"/>
          </a:bodyPr>
          <a:lstStyle/>
          <a:p>
            <a:r>
              <a:rPr lang="it-IT" b="1" u="sng" dirty="0" smtClean="0"/>
              <a:t>ART. 609 </a:t>
            </a:r>
            <a:r>
              <a:rPr lang="it-IT" b="1" u="sng" dirty="0" err="1" smtClean="0"/>
              <a:t>decies</a:t>
            </a:r>
            <a:r>
              <a:rPr lang="it-IT" b="1" u="sng" dirty="0" smtClean="0"/>
              <a:t>  c.p. </a:t>
            </a:r>
            <a:r>
              <a:rPr lang="it-IT" dirty="0" smtClean="0"/>
              <a:t/>
            </a:r>
            <a:br>
              <a:rPr lang="it-IT" dirty="0" smtClean="0"/>
            </a:br>
            <a:r>
              <a:rPr lang="it-IT" sz="4200" dirty="0" smtClean="0"/>
              <a:t>- </a:t>
            </a:r>
            <a:r>
              <a:rPr lang="it-IT" sz="3800" dirty="0" smtClean="0"/>
              <a:t>Comunicazione al tribunale per i minorenni-</a:t>
            </a:r>
            <a:endParaRPr lang="it-IT" sz="3800" dirty="0"/>
          </a:p>
        </p:txBody>
      </p:sp>
      <p:sp>
        <p:nvSpPr>
          <p:cNvPr id="7" name="CasellaDiTesto 6"/>
          <p:cNvSpPr txBox="1"/>
          <p:nvPr/>
        </p:nvSpPr>
        <p:spPr>
          <a:xfrm>
            <a:off x="5508104" y="2458708"/>
            <a:ext cx="3456384" cy="1600438"/>
          </a:xfrm>
          <a:prstGeom prst="rect">
            <a:avLst/>
          </a:prstGeom>
          <a:noFill/>
          <a:ln>
            <a:solidFill>
              <a:schemeClr val="tx2">
                <a:lumMod val="60000"/>
                <a:lumOff val="40000"/>
              </a:schemeClr>
            </a:solidFill>
          </a:ln>
        </p:spPr>
        <p:txBody>
          <a:bodyPr wrap="square" rtlCol="0">
            <a:spAutoFit/>
          </a:bodyPr>
          <a:lstStyle/>
          <a:p>
            <a:pPr algn="just"/>
            <a:r>
              <a:rPr lang="it-IT" sz="1400" dirty="0" smtClean="0"/>
              <a:t>SI è PRECISATO espressamente che </a:t>
            </a:r>
            <a:r>
              <a:rPr lang="it-IT" sz="1400" u="sng" dirty="0" smtClean="0"/>
              <a:t>la comunicazione, quando riguardi i reati di maltrattamento, </a:t>
            </a:r>
            <a:r>
              <a:rPr lang="it-IT" sz="1400" u="sng" dirty="0" err="1" smtClean="0"/>
              <a:t>stalking</a:t>
            </a:r>
            <a:r>
              <a:rPr lang="it-IT" sz="1400" u="sng" dirty="0" smtClean="0"/>
              <a:t> e violenza sessuale aggravata commessi in danno di un minorenne o da uno dei genitori di un minore in danno dell’altro genitore, serve anche per attivare le procedure</a:t>
            </a:r>
            <a:endParaRPr lang="it-IT" sz="1400" u="sng" dirty="0"/>
          </a:p>
        </p:txBody>
      </p:sp>
      <p:sp>
        <p:nvSpPr>
          <p:cNvPr id="8" name="CasellaDiTesto 7"/>
          <p:cNvSpPr txBox="1"/>
          <p:nvPr/>
        </p:nvSpPr>
        <p:spPr>
          <a:xfrm>
            <a:off x="5207744" y="4218473"/>
            <a:ext cx="1368152" cy="938719"/>
          </a:xfrm>
          <a:prstGeom prst="rect">
            <a:avLst/>
          </a:prstGeom>
          <a:noFill/>
          <a:ln>
            <a:solidFill>
              <a:schemeClr val="tx2">
                <a:lumMod val="60000"/>
                <a:lumOff val="40000"/>
              </a:schemeClr>
            </a:solidFill>
          </a:ln>
        </p:spPr>
        <p:txBody>
          <a:bodyPr wrap="square" rtlCol="0">
            <a:spAutoFit/>
          </a:bodyPr>
          <a:lstStyle/>
          <a:p>
            <a:r>
              <a:rPr lang="it-IT" sz="1100" dirty="0" smtClean="0"/>
              <a:t>Art. 155 c.c. provvedimenti riguardo ai figli, in caso di separazione dei genitori </a:t>
            </a:r>
            <a:endParaRPr lang="it-IT" sz="1100" dirty="0"/>
          </a:p>
        </p:txBody>
      </p:sp>
      <p:sp>
        <p:nvSpPr>
          <p:cNvPr id="9" name="CasellaDiTesto 8"/>
          <p:cNvSpPr txBox="1"/>
          <p:nvPr/>
        </p:nvSpPr>
        <p:spPr>
          <a:xfrm>
            <a:off x="7092280" y="4149080"/>
            <a:ext cx="1512168" cy="261610"/>
          </a:xfrm>
          <a:prstGeom prst="rect">
            <a:avLst/>
          </a:prstGeom>
          <a:noFill/>
          <a:ln>
            <a:solidFill>
              <a:schemeClr val="tx2">
                <a:lumMod val="60000"/>
                <a:lumOff val="40000"/>
              </a:schemeClr>
            </a:solidFill>
          </a:ln>
        </p:spPr>
        <p:txBody>
          <a:bodyPr wrap="square" rtlCol="0">
            <a:spAutoFit/>
          </a:bodyPr>
          <a:lstStyle/>
          <a:p>
            <a:r>
              <a:rPr lang="it-IT" sz="1100" dirty="0" smtClean="0"/>
              <a:t>Art. 330 - 333 c.c.</a:t>
            </a:r>
            <a:endParaRPr lang="it-IT" sz="1100" dirty="0"/>
          </a:p>
        </p:txBody>
      </p:sp>
      <p:sp>
        <p:nvSpPr>
          <p:cNvPr id="10" name="CasellaDiTesto 9"/>
          <p:cNvSpPr txBox="1"/>
          <p:nvPr/>
        </p:nvSpPr>
        <p:spPr>
          <a:xfrm>
            <a:off x="5148064" y="5445224"/>
            <a:ext cx="3456384" cy="461665"/>
          </a:xfrm>
          <a:prstGeom prst="rect">
            <a:avLst/>
          </a:prstGeom>
          <a:noFill/>
          <a:ln>
            <a:solidFill>
              <a:schemeClr val="tx2">
                <a:lumMod val="60000"/>
                <a:lumOff val="40000"/>
              </a:schemeClr>
            </a:solidFill>
          </a:ln>
        </p:spPr>
        <p:txBody>
          <a:bodyPr wrap="square" rtlCol="0">
            <a:spAutoFit/>
          </a:bodyPr>
          <a:lstStyle/>
          <a:p>
            <a:pPr algn="just"/>
            <a:r>
              <a:rPr lang="it-IT" sz="1200" dirty="0" smtClean="0"/>
              <a:t>Riconoscendo ai provvedimenti civili la funzione di COMPLETARE LA TUTELA DELLA Persona Offesa</a:t>
            </a:r>
            <a:endParaRPr lang="it-IT" sz="1200" dirty="0"/>
          </a:p>
        </p:txBody>
      </p:sp>
      <p:sp>
        <p:nvSpPr>
          <p:cNvPr id="13" name="CasellaDiTesto 12"/>
          <p:cNvSpPr txBox="1"/>
          <p:nvPr/>
        </p:nvSpPr>
        <p:spPr>
          <a:xfrm>
            <a:off x="179512" y="1700808"/>
            <a:ext cx="3888432" cy="2677656"/>
          </a:xfrm>
          <a:prstGeom prst="rect">
            <a:avLst/>
          </a:prstGeom>
          <a:noFill/>
          <a:ln>
            <a:solidFill>
              <a:schemeClr val="tx2">
                <a:lumMod val="60000"/>
                <a:lumOff val="40000"/>
              </a:schemeClr>
            </a:solidFill>
          </a:ln>
        </p:spPr>
        <p:txBody>
          <a:bodyPr wrap="square" rtlCol="0">
            <a:spAutoFit/>
          </a:bodyPr>
          <a:lstStyle/>
          <a:p>
            <a:r>
              <a:rPr lang="it-IT" sz="1200" dirty="0" smtClean="0"/>
              <a:t>PER I REATI </a:t>
            </a:r>
            <a:r>
              <a:rPr lang="it-IT" sz="1200" dirty="0" err="1" smtClean="0"/>
              <a:t>DI</a:t>
            </a:r>
            <a:r>
              <a:rPr lang="it-IT" sz="1200" dirty="0" smtClean="0"/>
              <a:t> :</a:t>
            </a:r>
          </a:p>
          <a:p>
            <a:pPr>
              <a:buFontTx/>
              <a:buChar char="-"/>
            </a:pPr>
            <a:r>
              <a:rPr lang="it-IT" sz="1200" u="sng" dirty="0" smtClean="0"/>
              <a:t>Riduzione e mantenimento in schiavitù o in servitù</a:t>
            </a:r>
            <a:r>
              <a:rPr lang="it-IT" sz="1200" dirty="0" smtClean="0"/>
              <a:t> (600 c.p.);</a:t>
            </a:r>
          </a:p>
          <a:p>
            <a:pPr>
              <a:buFontTx/>
              <a:buChar char="-"/>
            </a:pPr>
            <a:r>
              <a:rPr lang="it-IT" sz="1200" u="sng" dirty="0" smtClean="0"/>
              <a:t>Prostituzione minorile </a:t>
            </a:r>
            <a:r>
              <a:rPr lang="it-IT" sz="1200" dirty="0" smtClean="0"/>
              <a:t>(600 bis c.p.); </a:t>
            </a:r>
          </a:p>
          <a:p>
            <a:pPr>
              <a:buFontTx/>
              <a:buChar char="-"/>
            </a:pPr>
            <a:r>
              <a:rPr lang="it-IT" sz="1200" u="sng" dirty="0" err="1" smtClean="0"/>
              <a:t>Pedopornografia</a:t>
            </a:r>
            <a:r>
              <a:rPr lang="it-IT" sz="1200" u="sng" dirty="0" smtClean="0"/>
              <a:t> minorile</a:t>
            </a:r>
            <a:r>
              <a:rPr lang="it-IT" sz="1200" dirty="0" smtClean="0"/>
              <a:t> (600 </a:t>
            </a:r>
            <a:r>
              <a:rPr lang="it-IT" sz="1200" dirty="0" err="1" smtClean="0"/>
              <a:t>ter</a:t>
            </a:r>
            <a:r>
              <a:rPr lang="it-IT" sz="1200" dirty="0" smtClean="0"/>
              <a:t> c.p.);</a:t>
            </a:r>
          </a:p>
          <a:p>
            <a:pPr>
              <a:buFontTx/>
              <a:buChar char="-"/>
            </a:pPr>
            <a:r>
              <a:rPr lang="it-IT" sz="1200" dirty="0" smtClean="0"/>
              <a:t> </a:t>
            </a:r>
            <a:r>
              <a:rPr lang="it-IT" sz="1200" u="sng" dirty="0" smtClean="0"/>
              <a:t>Iniziative turistiche volte allo sfruttamento della prostituzione minorile </a:t>
            </a:r>
            <a:r>
              <a:rPr lang="it-IT" sz="1200" dirty="0" smtClean="0"/>
              <a:t>(600 </a:t>
            </a:r>
            <a:r>
              <a:rPr lang="it-IT" sz="1200" dirty="0" err="1" smtClean="0"/>
              <a:t>quinques</a:t>
            </a:r>
            <a:r>
              <a:rPr lang="it-IT" sz="1200" dirty="0" smtClean="0"/>
              <a:t> c.p.);</a:t>
            </a:r>
          </a:p>
          <a:p>
            <a:pPr>
              <a:buFontTx/>
              <a:buChar char="-"/>
            </a:pPr>
            <a:r>
              <a:rPr lang="it-IT" sz="1200" u="sng" dirty="0" smtClean="0"/>
              <a:t>Tratta di persone (601 c.p.)</a:t>
            </a:r>
            <a:endParaRPr lang="it-IT" sz="1200" dirty="0" smtClean="0"/>
          </a:p>
          <a:p>
            <a:pPr>
              <a:buFontTx/>
              <a:buChar char="-"/>
            </a:pPr>
            <a:r>
              <a:rPr lang="it-IT" sz="1200" dirty="0" smtClean="0"/>
              <a:t> </a:t>
            </a:r>
            <a:r>
              <a:rPr lang="it-IT" sz="1200" u="sng" dirty="0" smtClean="0"/>
              <a:t>Acquisto e alienazione di schiavi </a:t>
            </a:r>
            <a:r>
              <a:rPr lang="it-IT" sz="1200" dirty="0" smtClean="0"/>
              <a:t>(602 c.p.);</a:t>
            </a:r>
          </a:p>
          <a:p>
            <a:pPr>
              <a:buFontTx/>
              <a:buChar char="-"/>
            </a:pPr>
            <a:r>
              <a:rPr lang="it-IT" sz="1200" u="sng" dirty="0" smtClean="0"/>
              <a:t>Violenza sessuale </a:t>
            </a:r>
            <a:r>
              <a:rPr lang="it-IT" sz="1200" dirty="0" smtClean="0"/>
              <a:t>(609 bis c.p.);</a:t>
            </a:r>
          </a:p>
          <a:p>
            <a:pPr>
              <a:buFontTx/>
              <a:buChar char="-"/>
            </a:pPr>
            <a:r>
              <a:rPr lang="it-IT" sz="1200" u="sng" dirty="0" smtClean="0"/>
              <a:t>Circostanze aggravanti </a:t>
            </a:r>
            <a:r>
              <a:rPr lang="it-IT" sz="1200" dirty="0" smtClean="0"/>
              <a:t>(609 </a:t>
            </a:r>
            <a:r>
              <a:rPr lang="it-IT" sz="1200" dirty="0" err="1" smtClean="0"/>
              <a:t>ter</a:t>
            </a:r>
            <a:r>
              <a:rPr lang="it-IT" sz="1200" dirty="0" smtClean="0"/>
              <a:t> c.p.);</a:t>
            </a:r>
          </a:p>
          <a:p>
            <a:pPr>
              <a:buFontTx/>
              <a:buChar char="-"/>
            </a:pPr>
            <a:r>
              <a:rPr lang="it-IT" sz="1200" u="sng" dirty="0" smtClean="0"/>
              <a:t>Corruzione di minorenne </a:t>
            </a:r>
            <a:r>
              <a:rPr lang="it-IT" sz="1200" dirty="0" smtClean="0"/>
              <a:t>(609 </a:t>
            </a:r>
            <a:r>
              <a:rPr lang="it-IT" sz="1200" dirty="0" err="1" smtClean="0"/>
              <a:t>quinques</a:t>
            </a:r>
            <a:r>
              <a:rPr lang="it-IT" sz="1200" dirty="0" smtClean="0"/>
              <a:t> c.p.);</a:t>
            </a:r>
          </a:p>
          <a:p>
            <a:pPr>
              <a:buFontTx/>
              <a:buChar char="-"/>
            </a:pPr>
            <a:r>
              <a:rPr lang="it-IT" sz="1200" u="sng" dirty="0" smtClean="0"/>
              <a:t>Violenza sessuale di gruppo </a:t>
            </a:r>
            <a:r>
              <a:rPr lang="it-IT" sz="1200" dirty="0" smtClean="0"/>
              <a:t>(609 </a:t>
            </a:r>
            <a:r>
              <a:rPr lang="it-IT" sz="1200" dirty="0" err="1" smtClean="0"/>
              <a:t>octies</a:t>
            </a:r>
            <a:r>
              <a:rPr lang="it-IT" sz="1200" dirty="0" smtClean="0"/>
              <a:t>);</a:t>
            </a:r>
          </a:p>
          <a:p>
            <a:pPr>
              <a:buFontTx/>
              <a:buChar char="-"/>
            </a:pPr>
            <a:r>
              <a:rPr lang="it-IT" sz="1200" u="sng" dirty="0" smtClean="0"/>
              <a:t>Adescamento di minorenni (</a:t>
            </a:r>
            <a:r>
              <a:rPr lang="it-IT" sz="1200" dirty="0" smtClean="0"/>
              <a:t>609 </a:t>
            </a:r>
            <a:r>
              <a:rPr lang="it-IT" sz="1200" dirty="0" err="1" smtClean="0"/>
              <a:t>undecies</a:t>
            </a:r>
            <a:r>
              <a:rPr lang="it-IT" sz="1200" dirty="0" smtClean="0"/>
              <a:t>);</a:t>
            </a:r>
            <a:endParaRPr lang="it-IT" sz="1200" dirty="0"/>
          </a:p>
        </p:txBody>
      </p:sp>
      <p:sp>
        <p:nvSpPr>
          <p:cNvPr id="14" name="Parentesi graffa chiusa 13"/>
          <p:cNvSpPr/>
          <p:nvPr/>
        </p:nvSpPr>
        <p:spPr>
          <a:xfrm rot="5400000">
            <a:off x="1889702" y="2438890"/>
            <a:ext cx="504056" cy="3924436"/>
          </a:xfrm>
          <a:prstGeom prst="rightBrace">
            <a:avLst>
              <a:gd name="adj1" fmla="val 16771"/>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5" name="CasellaDiTesto 14"/>
          <p:cNvSpPr txBox="1"/>
          <p:nvPr/>
        </p:nvSpPr>
        <p:spPr>
          <a:xfrm>
            <a:off x="251520" y="4653136"/>
            <a:ext cx="3888432" cy="461665"/>
          </a:xfrm>
          <a:prstGeom prst="rect">
            <a:avLst/>
          </a:prstGeom>
          <a:noFill/>
        </p:spPr>
        <p:txBody>
          <a:bodyPr wrap="square" rtlCol="0">
            <a:spAutoFit/>
          </a:bodyPr>
          <a:lstStyle/>
          <a:p>
            <a:pPr algn="ctr"/>
            <a:r>
              <a:rPr lang="it-IT" sz="1200" u="sng" dirty="0" smtClean="0"/>
              <a:t>Commessi in danno di minorenne</a:t>
            </a:r>
          </a:p>
          <a:p>
            <a:pPr algn="ctr"/>
            <a:endParaRPr lang="it-IT" sz="1200" u="sng" dirty="0"/>
          </a:p>
        </p:txBody>
      </p:sp>
      <p:sp>
        <p:nvSpPr>
          <p:cNvPr id="16" name="CasellaDiTesto 15"/>
          <p:cNvSpPr txBox="1"/>
          <p:nvPr/>
        </p:nvSpPr>
        <p:spPr>
          <a:xfrm>
            <a:off x="179512" y="5157192"/>
            <a:ext cx="3960440" cy="830997"/>
          </a:xfrm>
          <a:prstGeom prst="rect">
            <a:avLst/>
          </a:prstGeom>
          <a:noFill/>
          <a:ln>
            <a:solidFill>
              <a:schemeClr val="accent1"/>
            </a:solidFill>
          </a:ln>
        </p:spPr>
        <p:txBody>
          <a:bodyPr wrap="square" rtlCol="0">
            <a:spAutoFit/>
          </a:bodyPr>
          <a:lstStyle/>
          <a:p>
            <a:r>
              <a:rPr lang="it-IT" sz="1200" dirty="0" smtClean="0"/>
              <a:t>Per i reati di </a:t>
            </a:r>
            <a:r>
              <a:rPr lang="it-IT" sz="1200" dirty="0" err="1" smtClean="0"/>
              <a:t>di</a:t>
            </a:r>
            <a:r>
              <a:rPr lang="it-IT" sz="1200" dirty="0" smtClean="0"/>
              <a:t>:</a:t>
            </a:r>
          </a:p>
          <a:p>
            <a:pPr>
              <a:buFontTx/>
              <a:buChar char="-"/>
            </a:pPr>
            <a:r>
              <a:rPr lang="it-IT" sz="1200" dirty="0" smtClean="0"/>
              <a:t> </a:t>
            </a:r>
            <a:r>
              <a:rPr lang="it-IT" sz="1200" u="sng" dirty="0" smtClean="0"/>
              <a:t>Detenzione di materiale pornografico </a:t>
            </a:r>
            <a:r>
              <a:rPr lang="it-IT" sz="1200" dirty="0" smtClean="0"/>
              <a:t>(600 </a:t>
            </a:r>
            <a:r>
              <a:rPr lang="it-IT" sz="1200" dirty="0" err="1" smtClean="0"/>
              <a:t>quater</a:t>
            </a:r>
            <a:r>
              <a:rPr lang="it-IT" sz="1200" dirty="0" smtClean="0"/>
              <a:t> c.p.);</a:t>
            </a:r>
          </a:p>
          <a:p>
            <a:pPr>
              <a:buFontTx/>
              <a:buChar char="-"/>
            </a:pPr>
            <a:r>
              <a:rPr lang="it-IT" sz="1200" dirty="0" smtClean="0"/>
              <a:t> </a:t>
            </a:r>
            <a:r>
              <a:rPr lang="it-IT" sz="1200" u="sng" dirty="0" smtClean="0"/>
              <a:t>Maltrattamenti contro familiari e conviventi </a:t>
            </a:r>
            <a:r>
              <a:rPr lang="it-IT" sz="1200" dirty="0" smtClean="0"/>
              <a:t>(572 c.p. )</a:t>
            </a:r>
          </a:p>
          <a:p>
            <a:pPr>
              <a:buFontTx/>
              <a:buChar char="-"/>
            </a:pPr>
            <a:r>
              <a:rPr lang="it-IT" sz="1200" dirty="0" smtClean="0"/>
              <a:t> </a:t>
            </a:r>
            <a:r>
              <a:rPr lang="it-IT" sz="1200" u="sng" dirty="0" smtClean="0"/>
              <a:t>Minaccia</a:t>
            </a:r>
            <a:r>
              <a:rPr lang="it-IT" sz="1200" dirty="0" smtClean="0"/>
              <a:t> (612 c.p.)</a:t>
            </a:r>
            <a:endParaRPr lang="it-IT" sz="1200" dirty="0"/>
          </a:p>
        </p:txBody>
      </p:sp>
      <p:sp>
        <p:nvSpPr>
          <p:cNvPr id="17" name="Parentesi graffa chiusa 16"/>
          <p:cNvSpPr/>
          <p:nvPr/>
        </p:nvSpPr>
        <p:spPr>
          <a:xfrm rot="5400000">
            <a:off x="1979712" y="4221088"/>
            <a:ext cx="360040" cy="3960440"/>
          </a:xfrm>
          <a:prstGeom prst="rightBrace">
            <a:avLst>
              <a:gd name="adj1" fmla="val 12553"/>
              <a:gd name="adj2" fmla="val 50268"/>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8" name="CasellaDiTesto 17"/>
          <p:cNvSpPr txBox="1"/>
          <p:nvPr/>
        </p:nvSpPr>
        <p:spPr>
          <a:xfrm>
            <a:off x="395536" y="6396335"/>
            <a:ext cx="3600400" cy="461665"/>
          </a:xfrm>
          <a:prstGeom prst="rect">
            <a:avLst/>
          </a:prstGeom>
          <a:noFill/>
        </p:spPr>
        <p:txBody>
          <a:bodyPr wrap="square" rtlCol="0">
            <a:spAutoFit/>
          </a:bodyPr>
          <a:lstStyle/>
          <a:p>
            <a:r>
              <a:rPr lang="it-IT" sz="1200" u="sng" dirty="0" smtClean="0"/>
              <a:t>Se commessi in danno di un  minorenne o da uno dei genitori di un minorenne in danno dell’altro genitore</a:t>
            </a:r>
            <a:endParaRPr lang="it-IT" sz="1200" u="sng" dirty="0"/>
          </a:p>
        </p:txBody>
      </p:sp>
      <p:cxnSp>
        <p:nvCxnSpPr>
          <p:cNvPr id="20" name="Connettore 2 19"/>
          <p:cNvCxnSpPr/>
          <p:nvPr/>
        </p:nvCxnSpPr>
        <p:spPr>
          <a:xfrm flipH="1">
            <a:off x="4139952" y="5445224"/>
            <a:ext cx="36004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a:off x="5004048" y="1412776"/>
            <a:ext cx="792088"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Connettore 2 24"/>
          <p:cNvCxnSpPr/>
          <p:nvPr/>
        </p:nvCxnSpPr>
        <p:spPr>
          <a:xfrm flipH="1">
            <a:off x="6444208" y="3645024"/>
            <a:ext cx="288032" cy="4134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ttore 2 26"/>
          <p:cNvCxnSpPr/>
          <p:nvPr/>
        </p:nvCxnSpPr>
        <p:spPr>
          <a:xfrm>
            <a:off x="7020272" y="3645024"/>
            <a:ext cx="216024"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CasellaDiTesto 35"/>
          <p:cNvSpPr txBox="1"/>
          <p:nvPr/>
        </p:nvSpPr>
        <p:spPr>
          <a:xfrm>
            <a:off x="5796136" y="1556792"/>
            <a:ext cx="2880320" cy="738664"/>
          </a:xfrm>
          <a:prstGeom prst="rect">
            <a:avLst/>
          </a:prstGeom>
          <a:noFill/>
          <a:ln>
            <a:solidFill>
              <a:schemeClr val="tx2">
                <a:lumMod val="60000"/>
                <a:lumOff val="40000"/>
              </a:schemeClr>
            </a:solidFill>
          </a:ln>
        </p:spPr>
        <p:txBody>
          <a:bodyPr wrap="square" rtlCol="0">
            <a:spAutoFit/>
          </a:bodyPr>
          <a:lstStyle/>
          <a:p>
            <a:r>
              <a:rPr lang="it-IT" sz="1400" dirty="0" smtClean="0"/>
              <a:t>ESTESO: </a:t>
            </a:r>
          </a:p>
          <a:p>
            <a:r>
              <a:rPr lang="it-IT" sz="1400" dirty="0" smtClean="0"/>
              <a:t>-Ai maltrattamenti 572 c.p. ;</a:t>
            </a:r>
          </a:p>
          <a:p>
            <a:pPr>
              <a:buFontTx/>
              <a:buChar char="-"/>
            </a:pPr>
            <a:r>
              <a:rPr lang="it-IT" sz="1400" dirty="0" err="1" smtClean="0"/>
              <a:t>Stalking</a:t>
            </a:r>
            <a:r>
              <a:rPr lang="it-IT" sz="1400" dirty="0" smtClean="0"/>
              <a:t> (612 bis c.p.). </a:t>
            </a:r>
            <a:endParaRPr lang="it-IT" sz="1400" dirty="0"/>
          </a:p>
        </p:txBody>
      </p:sp>
      <p:cxnSp>
        <p:nvCxnSpPr>
          <p:cNvPr id="46" name="Connettore 4 45"/>
          <p:cNvCxnSpPr/>
          <p:nvPr/>
        </p:nvCxnSpPr>
        <p:spPr>
          <a:xfrm rot="10800000" flipV="1">
            <a:off x="4139952" y="1412776"/>
            <a:ext cx="576064" cy="43204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Connettore 1 51"/>
          <p:cNvCxnSpPr>
            <a:stCxn id="5" idx="2"/>
          </p:cNvCxnSpPr>
          <p:nvPr/>
        </p:nvCxnSpPr>
        <p:spPr>
          <a:xfrm flipH="1">
            <a:off x="4499992" y="1417638"/>
            <a:ext cx="72008" cy="402758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218525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548680"/>
            <a:ext cx="8136904" cy="461665"/>
          </a:xfrm>
          <a:prstGeom prst="rect">
            <a:avLst/>
          </a:prstGeom>
          <a:noFill/>
          <a:ln>
            <a:solidFill>
              <a:schemeClr val="tx1"/>
            </a:solidFill>
          </a:ln>
        </p:spPr>
        <p:txBody>
          <a:bodyPr wrap="square" rtlCol="0">
            <a:spAutoFit/>
          </a:bodyPr>
          <a:lstStyle/>
          <a:p>
            <a:pPr algn="ctr"/>
            <a:r>
              <a:rPr lang="it-IT" sz="2400" dirty="0" smtClean="0"/>
              <a:t>609 </a:t>
            </a:r>
            <a:r>
              <a:rPr lang="it-IT" sz="2400" dirty="0" err="1" smtClean="0"/>
              <a:t>decies</a:t>
            </a:r>
            <a:r>
              <a:rPr lang="it-IT" sz="2400" dirty="0" smtClean="0"/>
              <a:t>, 3° e 4° comma, c.p.</a:t>
            </a:r>
            <a:endParaRPr lang="it-IT" sz="2400" dirty="0"/>
          </a:p>
        </p:txBody>
      </p:sp>
      <p:sp>
        <p:nvSpPr>
          <p:cNvPr id="3" name="CasellaDiTesto 2"/>
          <p:cNvSpPr txBox="1"/>
          <p:nvPr/>
        </p:nvSpPr>
        <p:spPr>
          <a:xfrm>
            <a:off x="611560" y="1412776"/>
            <a:ext cx="8064896" cy="3693319"/>
          </a:xfrm>
          <a:prstGeom prst="rect">
            <a:avLst/>
          </a:prstGeom>
          <a:noFill/>
        </p:spPr>
        <p:txBody>
          <a:bodyPr wrap="square" rtlCol="0">
            <a:spAutoFit/>
          </a:bodyPr>
          <a:lstStyle/>
          <a:p>
            <a:pPr algn="just"/>
            <a:r>
              <a:rPr lang="it-IT" dirty="0"/>
              <a:t>Nei casi previsti dal primo comma, </a:t>
            </a:r>
            <a:r>
              <a:rPr lang="it-IT" b="1" dirty="0"/>
              <a:t>l'assistenza affettiva e psicologica della persona offesa minorenne è assicurata</a:t>
            </a:r>
            <a:r>
              <a:rPr lang="it-IT" dirty="0"/>
              <a:t>, in ogni stato e grado del procedimento, dalla presenza dei genitori o di altre persone idonee indicate dal minorenne, nonché di gruppi, fondazioni, associazioni od organizzazioni non governative di comprovata esperienza nel settore dell'assistenza e del supporto alle vittime dei reati di cui al primo comma e iscritti in apposito elenco dei soggetti legittimati a tale scopo, con il consenso del minorenne, e ammessi dall'autorità giudiziaria che procede.</a:t>
            </a:r>
          </a:p>
          <a:p>
            <a:endParaRPr lang="it-IT" dirty="0" smtClean="0"/>
          </a:p>
          <a:p>
            <a:endParaRPr lang="it-IT" dirty="0"/>
          </a:p>
          <a:p>
            <a:pPr algn="just"/>
            <a:r>
              <a:rPr lang="it-IT" b="1" u="sng" dirty="0" smtClean="0"/>
              <a:t>In </a:t>
            </a:r>
            <a:r>
              <a:rPr lang="it-IT" b="1" u="sng" dirty="0"/>
              <a:t>ogni caso al minorenne è assicurata l'assistenza dei servizi minorili dell'Amministrazione della giustizia e dei servizi istituiti dagli enti locali.</a:t>
            </a:r>
          </a:p>
          <a:p>
            <a:pPr algn="just"/>
            <a:r>
              <a:rPr lang="it-IT" dirty="0"/>
              <a:t>Dei servizi indicati nel terzo comma si avvale altresì l'autorità giudiziaria in ogni stato e grado del procedimento.</a:t>
            </a:r>
            <a:endParaRPr lang="it-IT" dirty="0">
              <a:effectLst/>
            </a:endParaRPr>
          </a:p>
        </p:txBody>
      </p:sp>
    </p:spTree>
    <p:extLst>
      <p:ext uri="{BB962C8B-B14F-4D97-AF65-F5344CB8AC3E}">
        <p14:creationId xmlns:p14="http://schemas.microsoft.com/office/powerpoint/2010/main" val="29134529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a:solidFill>
            <a:srgbClr val="FF0000"/>
          </a:solidFill>
        </p:spPr>
        <p:txBody>
          <a:bodyPr>
            <a:normAutofit/>
          </a:bodyPr>
          <a:lstStyle/>
          <a:p>
            <a:r>
              <a:rPr lang="it-IT" sz="2400" dirty="0" smtClean="0"/>
              <a:t>QUALI SONO GLI OSSERVATORI PRIVILEGIATI </a:t>
            </a:r>
            <a:br>
              <a:rPr lang="it-IT" sz="2400" dirty="0" smtClean="0"/>
            </a:br>
            <a:r>
              <a:rPr lang="it-IT" sz="2400" dirty="0" smtClean="0"/>
              <a:t>DELLE SITUAZIONI DI DISAGIO DEI MINORENNI?</a:t>
            </a:r>
            <a:endParaRPr lang="it-IT" sz="2400" dirty="0"/>
          </a:p>
        </p:txBody>
      </p:sp>
      <p:sp>
        <p:nvSpPr>
          <p:cNvPr id="3" name="CasellaDiTesto 2"/>
          <p:cNvSpPr txBox="1"/>
          <p:nvPr/>
        </p:nvSpPr>
        <p:spPr>
          <a:xfrm>
            <a:off x="3491880" y="1340768"/>
            <a:ext cx="2016224" cy="584775"/>
          </a:xfrm>
          <a:prstGeom prst="rect">
            <a:avLst/>
          </a:prstGeom>
          <a:solidFill>
            <a:srgbClr val="00B0F0"/>
          </a:solidFill>
          <a:ln>
            <a:solidFill>
              <a:schemeClr val="accent2">
                <a:lumMod val="60000"/>
                <a:lumOff val="40000"/>
              </a:schemeClr>
            </a:solidFill>
          </a:ln>
        </p:spPr>
        <p:txBody>
          <a:bodyPr wrap="square" rtlCol="0">
            <a:spAutoFit/>
          </a:bodyPr>
          <a:lstStyle/>
          <a:p>
            <a:r>
              <a:rPr lang="it-IT" sz="3200" dirty="0" smtClean="0"/>
              <a:t>MINORE</a:t>
            </a:r>
          </a:p>
        </p:txBody>
      </p:sp>
      <p:cxnSp>
        <p:nvCxnSpPr>
          <p:cNvPr id="5" name="Connettore 2 4"/>
          <p:cNvCxnSpPr/>
          <p:nvPr/>
        </p:nvCxnSpPr>
        <p:spPr>
          <a:xfrm>
            <a:off x="1907704" y="1700808"/>
            <a:ext cx="936104"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CasellaDiTesto 5"/>
          <p:cNvSpPr txBox="1"/>
          <p:nvPr/>
        </p:nvSpPr>
        <p:spPr>
          <a:xfrm>
            <a:off x="457200" y="1628800"/>
            <a:ext cx="1306488" cy="1200329"/>
          </a:xfrm>
          <a:prstGeom prst="rect">
            <a:avLst/>
          </a:prstGeom>
          <a:solidFill>
            <a:srgbClr val="FF0000"/>
          </a:solidFill>
        </p:spPr>
        <p:txBody>
          <a:bodyPr wrap="square" rtlCol="0">
            <a:spAutoFit/>
          </a:bodyPr>
          <a:lstStyle/>
          <a:p>
            <a:r>
              <a:rPr lang="it-IT" dirty="0" smtClean="0"/>
              <a:t>Pediatra o medici del</a:t>
            </a:r>
          </a:p>
          <a:p>
            <a:r>
              <a:rPr lang="it-IT" dirty="0" smtClean="0"/>
              <a:t>Reparto Pediatrico</a:t>
            </a:r>
            <a:endParaRPr lang="it-IT" dirty="0"/>
          </a:p>
        </p:txBody>
      </p:sp>
      <p:sp>
        <p:nvSpPr>
          <p:cNvPr id="9" name="CasellaDiTesto 8"/>
          <p:cNvSpPr txBox="1"/>
          <p:nvPr/>
        </p:nvSpPr>
        <p:spPr>
          <a:xfrm>
            <a:off x="457200" y="3573016"/>
            <a:ext cx="1450504" cy="369332"/>
          </a:xfrm>
          <a:prstGeom prst="rect">
            <a:avLst/>
          </a:prstGeom>
          <a:solidFill>
            <a:srgbClr val="FF0000"/>
          </a:solidFill>
        </p:spPr>
        <p:txBody>
          <a:bodyPr wrap="square" rtlCol="0">
            <a:spAutoFit/>
          </a:bodyPr>
          <a:lstStyle/>
          <a:p>
            <a:r>
              <a:rPr lang="it-IT" dirty="0" smtClean="0"/>
              <a:t>L’Insegnante</a:t>
            </a:r>
            <a:endParaRPr lang="it-IT" dirty="0"/>
          </a:p>
        </p:txBody>
      </p:sp>
      <p:sp>
        <p:nvSpPr>
          <p:cNvPr id="14" name="CasellaDiTesto 13"/>
          <p:cNvSpPr txBox="1"/>
          <p:nvPr/>
        </p:nvSpPr>
        <p:spPr>
          <a:xfrm>
            <a:off x="6732240" y="1484784"/>
            <a:ext cx="1954560" cy="1754326"/>
          </a:xfrm>
          <a:prstGeom prst="rect">
            <a:avLst/>
          </a:prstGeom>
          <a:solidFill>
            <a:srgbClr val="FF00FF"/>
          </a:solidFill>
        </p:spPr>
        <p:txBody>
          <a:bodyPr wrap="square" rtlCol="0">
            <a:spAutoFit/>
          </a:bodyPr>
          <a:lstStyle/>
          <a:p>
            <a:r>
              <a:rPr lang="it-IT" dirty="0" smtClean="0"/>
              <a:t>I genitori o l’altro genitore di fronte a possibili condotte lesive perpetuate dall’altro</a:t>
            </a:r>
            <a:endParaRPr lang="it-IT" dirty="0"/>
          </a:p>
        </p:txBody>
      </p:sp>
      <p:sp>
        <p:nvSpPr>
          <p:cNvPr id="19" name="CasellaDiTesto 18"/>
          <p:cNvSpPr txBox="1"/>
          <p:nvPr/>
        </p:nvSpPr>
        <p:spPr>
          <a:xfrm>
            <a:off x="6156176" y="3334633"/>
            <a:ext cx="2664296" cy="3354765"/>
          </a:xfrm>
          <a:prstGeom prst="rect">
            <a:avLst/>
          </a:prstGeom>
          <a:solidFill>
            <a:srgbClr val="92D050"/>
          </a:solidFill>
        </p:spPr>
        <p:txBody>
          <a:bodyPr wrap="square" rtlCol="0">
            <a:spAutoFit/>
          </a:bodyPr>
          <a:lstStyle/>
          <a:p>
            <a:r>
              <a:rPr lang="it-IT" dirty="0" smtClean="0"/>
              <a:t>Forze dell’ordine : </a:t>
            </a:r>
            <a:r>
              <a:rPr lang="it-IT" sz="1400" dirty="0" smtClean="0"/>
              <a:t>poliziotti, vigli, carabinieri</a:t>
            </a:r>
          </a:p>
          <a:p>
            <a:endParaRPr lang="it-IT" dirty="0"/>
          </a:p>
          <a:p>
            <a:r>
              <a:rPr lang="it-IT" dirty="0" smtClean="0"/>
              <a:t>O Assistenti Sociali </a:t>
            </a:r>
          </a:p>
          <a:p>
            <a:endParaRPr lang="it-IT" dirty="0"/>
          </a:p>
          <a:p>
            <a:pPr algn="just"/>
            <a:r>
              <a:rPr lang="it-IT" sz="1400" dirty="0" smtClean="0"/>
              <a:t>a cui spesso si rivolgono anche i privati cittadini per segnalare situazioni critiche di cui sono venuti a conoscenza: (in un viale della citta l’offerta di prostituzione comprende anche ragazzine troppo giovani; vicini di casa sentono grida e pianti infantili «dalla porta accanto»….)</a:t>
            </a:r>
            <a:endParaRPr lang="it-IT" sz="1400" dirty="0"/>
          </a:p>
        </p:txBody>
      </p:sp>
      <p:sp>
        <p:nvSpPr>
          <p:cNvPr id="20" name="CasellaDiTesto 19"/>
          <p:cNvSpPr txBox="1"/>
          <p:nvPr/>
        </p:nvSpPr>
        <p:spPr>
          <a:xfrm>
            <a:off x="0" y="4221088"/>
            <a:ext cx="3203848" cy="2554545"/>
          </a:xfrm>
          <a:prstGeom prst="rect">
            <a:avLst/>
          </a:prstGeom>
          <a:solidFill>
            <a:schemeClr val="accent6"/>
          </a:solidFill>
        </p:spPr>
        <p:txBody>
          <a:bodyPr wrap="square" rtlCol="0">
            <a:spAutoFit/>
          </a:bodyPr>
          <a:lstStyle/>
          <a:p>
            <a:pPr algn="just"/>
            <a:r>
              <a:rPr lang="it-IT" sz="1600" u="sng" dirty="0" smtClean="0"/>
              <a:t>E l’Autorità Giudiziaria?</a:t>
            </a:r>
          </a:p>
          <a:p>
            <a:pPr algn="just"/>
            <a:r>
              <a:rPr lang="it-IT" sz="1600" dirty="0" smtClean="0"/>
              <a:t>Riceve una fotografia del disagio in via indiretta attraverso tali osservatori, salva l’ipotesi in cui nel corso di un procedimento penale o di separazione tra genitori, riveli essa stessa la problematicità comparsa in primo piano o nello sfondo di quel procedimento giudiziario.</a:t>
            </a:r>
          </a:p>
        </p:txBody>
      </p:sp>
      <p:cxnSp>
        <p:nvCxnSpPr>
          <p:cNvPr id="7" name="Connettore 2 6"/>
          <p:cNvCxnSpPr/>
          <p:nvPr/>
        </p:nvCxnSpPr>
        <p:spPr>
          <a:xfrm flipV="1">
            <a:off x="2195736" y="2492896"/>
            <a:ext cx="1224136" cy="1296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flipH="1" flipV="1">
            <a:off x="5652120" y="2060848"/>
            <a:ext cx="72008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p:cNvCxnSpPr/>
          <p:nvPr/>
        </p:nvCxnSpPr>
        <p:spPr>
          <a:xfrm flipH="1" flipV="1">
            <a:off x="4716016" y="2492896"/>
            <a:ext cx="1080120" cy="2016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5135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83568" y="692696"/>
            <a:ext cx="7776864" cy="369332"/>
          </a:xfrm>
          <a:prstGeom prst="rect">
            <a:avLst/>
          </a:prstGeom>
          <a:solidFill>
            <a:srgbClr val="FF00FF"/>
          </a:solidFill>
        </p:spPr>
        <p:txBody>
          <a:bodyPr wrap="square" rtlCol="0">
            <a:spAutoFit/>
          </a:bodyPr>
          <a:lstStyle/>
          <a:p>
            <a:r>
              <a:rPr lang="it-IT" dirty="0" smtClean="0"/>
              <a:t>E la posizione dell’altro genitore, non autore materiale dei reati indicati?</a:t>
            </a:r>
            <a:endParaRPr lang="it-IT" dirty="0"/>
          </a:p>
        </p:txBody>
      </p:sp>
      <p:sp>
        <p:nvSpPr>
          <p:cNvPr id="3" name="CasellaDiTesto 2"/>
          <p:cNvSpPr txBox="1"/>
          <p:nvPr/>
        </p:nvSpPr>
        <p:spPr>
          <a:xfrm>
            <a:off x="683568" y="2993469"/>
            <a:ext cx="7633118" cy="3693319"/>
          </a:xfrm>
          <a:prstGeom prst="rect">
            <a:avLst/>
          </a:prstGeom>
          <a:noFill/>
        </p:spPr>
        <p:txBody>
          <a:bodyPr wrap="square" rtlCol="0">
            <a:spAutoFit/>
          </a:bodyPr>
          <a:lstStyle/>
          <a:p>
            <a:pPr algn="just"/>
            <a:r>
              <a:rPr lang="it-IT" sz="1200" dirty="0"/>
              <a:t>Basti pensare, per comprendere la portata del fenomeno, alle condanne pronunciate nei confronti di madri a titolo di concorso nel reato a sfondo sessuale commesso dall’autore materiale della condotta, per non aver agito a tutela del figlio. </a:t>
            </a:r>
          </a:p>
          <a:p>
            <a:endParaRPr lang="it-IT" dirty="0" smtClean="0"/>
          </a:p>
          <a:p>
            <a:pPr algn="just"/>
            <a:r>
              <a:rPr lang="it-IT" dirty="0" err="1" smtClean="0"/>
              <a:t>Cass</a:t>
            </a:r>
            <a:r>
              <a:rPr lang="it-IT" dirty="0"/>
              <a:t>. </a:t>
            </a:r>
            <a:r>
              <a:rPr lang="it-IT" dirty="0" err="1"/>
              <a:t>pen</a:t>
            </a:r>
            <a:r>
              <a:rPr lang="it-IT" dirty="0"/>
              <a:t>., Sez. III, 27.04.2007, n. 19739: </a:t>
            </a:r>
            <a:r>
              <a:rPr lang="it-IT" sz="1200" dirty="0"/>
              <a:t>in tema di reati contro la libertà sessuale commessi in danno di minori, grava su ciascun genitore l'onere di adoperarsi onde impedire l'evento, stante l'obbligo di protezione del minore, configurandosi in difetto il concorso nel reato (fattispecie nella quale </a:t>
            </a:r>
            <a:r>
              <a:rPr lang="it-IT" sz="1200" b="1" u="sng" dirty="0"/>
              <a:t>la Corte ha ritenuto la responsabilità della madre della minore per gli atti di violenza posti in essere dal coniuge, e dalla stessa conosciuti, per non avere posto in essere interventi idonei a fare cessare l'attività delittuosa, fra i quali rientra la denuncia dell'autore del reato</a:t>
            </a:r>
            <a:r>
              <a:rPr lang="it-IT" sz="1200" u="sng" dirty="0"/>
              <a:t>); </a:t>
            </a:r>
            <a:endParaRPr lang="it-IT" sz="1200" u="sng" dirty="0" smtClean="0"/>
          </a:p>
          <a:p>
            <a:pPr algn="just"/>
            <a:endParaRPr lang="it-IT" dirty="0" smtClean="0"/>
          </a:p>
          <a:p>
            <a:pPr algn="just"/>
            <a:r>
              <a:rPr lang="it-IT" dirty="0" err="1" smtClean="0"/>
              <a:t>Cass</a:t>
            </a:r>
            <a:r>
              <a:rPr lang="it-IT" dirty="0"/>
              <a:t>. </a:t>
            </a:r>
            <a:r>
              <a:rPr lang="it-IT" dirty="0" err="1"/>
              <a:t>pen</a:t>
            </a:r>
            <a:r>
              <a:rPr lang="it-IT" dirty="0"/>
              <a:t>., Sez. III, 06.12.2006, n. 42210; </a:t>
            </a:r>
            <a:r>
              <a:rPr lang="it-IT" dirty="0" err="1"/>
              <a:t>Cass</a:t>
            </a:r>
            <a:r>
              <a:rPr lang="it-IT" dirty="0"/>
              <a:t>. </a:t>
            </a:r>
            <a:r>
              <a:rPr lang="it-IT" dirty="0" err="1"/>
              <a:t>pen</a:t>
            </a:r>
            <a:r>
              <a:rPr lang="it-IT" dirty="0"/>
              <a:t>., Sez. III, 29.11.2006, n. 42092: </a:t>
            </a:r>
            <a:r>
              <a:rPr lang="it-IT" sz="1200" dirty="0"/>
              <a:t>alla madre che esercita la potestà su persona di minore età, affetta da menomazione psichica, incombe l'obbligo di protezione e di educazione, e quindi l'obbligo di impedire un evento </a:t>
            </a:r>
            <a:r>
              <a:rPr lang="it-IT" sz="1200" b="1" u="sng" dirty="0"/>
              <a:t>di cui sia chiaramente consapevole, quale il compimento di atti di abuso sessuale e di sfruttamento della prostituzione del minore ad opera del convivente</a:t>
            </a:r>
            <a:r>
              <a:rPr lang="it-IT" sz="1200" dirty="0"/>
              <a:t>.</a:t>
            </a:r>
          </a:p>
          <a:p>
            <a:r>
              <a:rPr lang="it-IT" sz="1200" dirty="0"/>
              <a:t> </a:t>
            </a:r>
          </a:p>
        </p:txBody>
      </p:sp>
      <p:sp>
        <p:nvSpPr>
          <p:cNvPr id="4" name="CasellaDiTesto 3"/>
          <p:cNvSpPr txBox="1"/>
          <p:nvPr/>
        </p:nvSpPr>
        <p:spPr>
          <a:xfrm>
            <a:off x="611830" y="1196752"/>
            <a:ext cx="7704856" cy="1661993"/>
          </a:xfrm>
          <a:prstGeom prst="rect">
            <a:avLst/>
          </a:prstGeom>
          <a:noFill/>
          <a:ln>
            <a:solidFill>
              <a:schemeClr val="tx2"/>
            </a:solidFill>
          </a:ln>
        </p:spPr>
        <p:txBody>
          <a:bodyPr wrap="square" rtlCol="0">
            <a:spAutoFit/>
          </a:bodyPr>
          <a:lstStyle/>
          <a:p>
            <a:r>
              <a:rPr lang="it-IT" dirty="0" smtClean="0"/>
              <a:t>GENITORE: </a:t>
            </a:r>
            <a:r>
              <a:rPr lang="it-IT" u="sng" dirty="0" smtClean="0"/>
              <a:t>POSIZIONE DI GARANZIA NEI CONFRONTI DEL MINORE </a:t>
            </a:r>
            <a:r>
              <a:rPr lang="it-IT" dirty="0" smtClean="0"/>
              <a:t>IN TERMINI DI DOVERE DI PROTEZIONE sancito dall’ART. 30 COST</a:t>
            </a:r>
            <a:r>
              <a:rPr lang="it-IT" dirty="0"/>
              <a:t>. (</a:t>
            </a:r>
            <a:r>
              <a:rPr lang="it-IT" sz="1100" dirty="0"/>
              <a:t>E` dovere e diritto dei genitori mantenere, istruire ed educare i figli, anche se nati fuori del </a:t>
            </a:r>
            <a:r>
              <a:rPr lang="it-IT" sz="1100" dirty="0" smtClean="0"/>
              <a:t>matrimonio)</a:t>
            </a:r>
            <a:r>
              <a:rPr lang="it-IT" dirty="0" smtClean="0"/>
              <a:t> e dell’art. 147 c.c. </a:t>
            </a:r>
            <a:r>
              <a:rPr lang="it-IT" sz="1200" dirty="0" smtClean="0"/>
              <a:t>(</a:t>
            </a:r>
            <a:r>
              <a:rPr lang="it-IT" sz="1200" dirty="0"/>
              <a:t>l matrimonio impone ad ambedue i coniugi l’obbligo di mantenere, istruire, educare e assistere moralmente i figli, nel rispetto delle loro capacità, inclinazioni naturali e aspirazioni, secondo quanto previsto dall’articolo </a:t>
            </a:r>
            <a:r>
              <a:rPr lang="it-IT" sz="1200" dirty="0" smtClean="0"/>
              <a:t>315-bis) </a:t>
            </a:r>
            <a:r>
              <a:rPr lang="it-IT" sz="1200" dirty="0"/>
              <a:t> </a:t>
            </a:r>
            <a:r>
              <a:rPr lang="it-IT" dirty="0" smtClean="0"/>
              <a:t>IN RAGIONE DELL’INCAPACITÀ DEI FIGLI DI DIFENDERSI DALLE SITUAZIONI DI PERICOLO</a:t>
            </a:r>
            <a:endParaRPr lang="it-IT" dirty="0"/>
          </a:p>
        </p:txBody>
      </p:sp>
    </p:spTree>
    <p:extLst>
      <p:ext uri="{BB962C8B-B14F-4D97-AF65-F5344CB8AC3E}">
        <p14:creationId xmlns:p14="http://schemas.microsoft.com/office/powerpoint/2010/main" val="225964264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260648"/>
            <a:ext cx="8208912" cy="369332"/>
          </a:xfrm>
          <a:prstGeom prst="rect">
            <a:avLst/>
          </a:prstGeom>
          <a:noFill/>
          <a:ln>
            <a:solidFill>
              <a:schemeClr val="accent1"/>
            </a:solidFill>
          </a:ln>
        </p:spPr>
        <p:txBody>
          <a:bodyPr wrap="square" rtlCol="0">
            <a:spAutoFit/>
          </a:bodyPr>
          <a:lstStyle/>
          <a:p>
            <a:r>
              <a:rPr lang="it-IT" dirty="0" smtClean="0"/>
              <a:t>In ragione dei ruoli rivestiti, </a:t>
            </a:r>
            <a:r>
              <a:rPr lang="it-IT" smtClean="0"/>
              <a:t>gli insegnanti </a:t>
            </a:r>
            <a:r>
              <a:rPr lang="it-IT" dirty="0" smtClean="0"/>
              <a:t>di fronte alle situazioni di disagio hanno:</a:t>
            </a:r>
            <a:endParaRPr lang="it-IT" dirty="0"/>
          </a:p>
        </p:txBody>
      </p:sp>
      <p:sp>
        <p:nvSpPr>
          <p:cNvPr id="3" name="CasellaDiTesto 2"/>
          <p:cNvSpPr txBox="1"/>
          <p:nvPr/>
        </p:nvSpPr>
        <p:spPr>
          <a:xfrm>
            <a:off x="288109" y="836836"/>
            <a:ext cx="1440160" cy="5078313"/>
          </a:xfrm>
          <a:prstGeom prst="rect">
            <a:avLst/>
          </a:prstGeom>
          <a:noFill/>
          <a:ln>
            <a:solidFill>
              <a:schemeClr val="accent2">
                <a:lumMod val="60000"/>
                <a:lumOff val="40000"/>
              </a:schemeClr>
            </a:solidFill>
          </a:ln>
        </p:spPr>
        <p:txBody>
          <a:bodyPr wrap="square" rtlCol="0">
            <a:spAutoFit/>
          </a:bodyPr>
          <a:lstStyle/>
          <a:p>
            <a:r>
              <a:rPr lang="it-IT" dirty="0" smtClean="0"/>
              <a:t>1. UN OBBLIGO DI DENUNCIA</a:t>
            </a:r>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p:txBody>
      </p:sp>
      <p:sp>
        <p:nvSpPr>
          <p:cNvPr id="4" name="CasellaDiTesto 3"/>
          <p:cNvSpPr txBox="1"/>
          <p:nvPr/>
        </p:nvSpPr>
        <p:spPr>
          <a:xfrm>
            <a:off x="1907704" y="837261"/>
            <a:ext cx="2592288" cy="4878259"/>
          </a:xfrm>
          <a:prstGeom prst="rect">
            <a:avLst/>
          </a:prstGeom>
          <a:noFill/>
          <a:ln>
            <a:solidFill>
              <a:schemeClr val="accent2"/>
            </a:solidFill>
          </a:ln>
        </p:spPr>
        <p:txBody>
          <a:bodyPr wrap="square" rtlCol="0">
            <a:spAutoFit/>
          </a:bodyPr>
          <a:lstStyle/>
          <a:p>
            <a:r>
              <a:rPr lang="it-IT" dirty="0" smtClean="0">
                <a:ln>
                  <a:solidFill>
                    <a:schemeClr val="accent2"/>
                  </a:solidFill>
                </a:ln>
              </a:rPr>
              <a:t>2. Un obbligo di segnalazione obbligatoria</a:t>
            </a:r>
            <a:endParaRPr lang="it-IT" dirty="0">
              <a:ln>
                <a:solidFill>
                  <a:schemeClr val="accent2"/>
                </a:solidFill>
              </a:ln>
            </a:endParaRPr>
          </a:p>
          <a:p>
            <a:endParaRPr lang="it-IT" sz="1100" dirty="0" smtClean="0"/>
          </a:p>
          <a:p>
            <a:r>
              <a:rPr lang="it-IT" sz="1100" dirty="0" smtClean="0"/>
              <a:t>1</a:t>
            </a:r>
            <a:r>
              <a:rPr lang="it-IT" sz="1100" dirty="0"/>
              <a:t>) quando </a:t>
            </a:r>
            <a:r>
              <a:rPr lang="it-IT" sz="1100" dirty="0" smtClean="0"/>
              <a:t>si ha </a:t>
            </a:r>
            <a:r>
              <a:rPr lang="it-IT" sz="1100" dirty="0"/>
              <a:t>notizia di un minore in situazione di abbandono ai sensi dell’art. 9 della legge 4 maggio 1983 n. 184;</a:t>
            </a:r>
          </a:p>
          <a:p>
            <a:r>
              <a:rPr lang="it-IT" sz="1100" dirty="0"/>
              <a:t> </a:t>
            </a:r>
          </a:p>
          <a:p>
            <a:r>
              <a:rPr lang="it-IT" sz="1100" dirty="0"/>
              <a:t>2) quando viene a conoscenza del rischio di coinvolgimento dei minori in attività criminose (art. 1, co. 2, l. 216/1991);</a:t>
            </a:r>
          </a:p>
          <a:p>
            <a:r>
              <a:rPr lang="it-IT" sz="1100" dirty="0"/>
              <a:t> </a:t>
            </a:r>
          </a:p>
          <a:p>
            <a:r>
              <a:rPr lang="it-IT" sz="1100" dirty="0"/>
              <a:t>3) quando si abbia notizia di minori che esercitano la prostituzione (art. 25 bis, co. 1, R.D.L. 1404/34);</a:t>
            </a:r>
          </a:p>
          <a:p>
            <a:r>
              <a:rPr lang="it-IT" sz="1100" dirty="0"/>
              <a:t> </a:t>
            </a:r>
          </a:p>
          <a:p>
            <a:pPr algn="just"/>
            <a:r>
              <a:rPr lang="it-IT" sz="1100" dirty="0"/>
              <a:t>4) quando si venga a conoscenza di minori stranieri, privi di assistenza in Italia, che siano vittime dei reati di prostituzione e pornografia minorile o di tratta e commercio (art. 25 bis, co. 2, R.D.L. 1404/34);</a:t>
            </a:r>
          </a:p>
          <a:p>
            <a:r>
              <a:rPr lang="x-none" sz="1100" b="1" dirty="0"/>
              <a:t> </a:t>
            </a:r>
            <a:endParaRPr lang="it-IT" sz="1100" dirty="0"/>
          </a:p>
          <a:p>
            <a:pPr algn="just"/>
            <a:r>
              <a:rPr lang="it-IT" sz="1100" dirty="0"/>
              <a:t>5) quando si abbia notizia dell’ingresso o della presenza sul territorio dello Stato di un minorenne straniero non accompagnato (art. 5, D.P.C.M. 535/1999</a:t>
            </a:r>
            <a:r>
              <a:rPr lang="it-IT" sz="1100" dirty="0" smtClean="0"/>
              <a:t>);</a:t>
            </a:r>
            <a:endParaRPr lang="it-IT" sz="1100" dirty="0">
              <a:ln>
                <a:solidFill>
                  <a:schemeClr val="accent2"/>
                </a:solidFill>
              </a:ln>
            </a:endParaRPr>
          </a:p>
        </p:txBody>
      </p:sp>
      <p:sp>
        <p:nvSpPr>
          <p:cNvPr id="5" name="CasellaDiTesto 4"/>
          <p:cNvSpPr txBox="1"/>
          <p:nvPr/>
        </p:nvSpPr>
        <p:spPr>
          <a:xfrm>
            <a:off x="4778067" y="842808"/>
            <a:ext cx="3672408" cy="5786199"/>
          </a:xfrm>
          <a:prstGeom prst="rect">
            <a:avLst/>
          </a:prstGeom>
          <a:noFill/>
          <a:ln>
            <a:solidFill>
              <a:schemeClr val="accent2"/>
            </a:solidFill>
          </a:ln>
        </p:spPr>
        <p:txBody>
          <a:bodyPr wrap="square" rtlCol="0">
            <a:spAutoFit/>
          </a:bodyPr>
          <a:lstStyle/>
          <a:p>
            <a:pPr algn="just"/>
            <a:r>
              <a:rPr lang="it-IT" sz="1400" dirty="0" smtClean="0"/>
              <a:t>3. Un obbligo di prevenzione primaria e secondaria con attivazione di un progetto di assistenza con eventuale successiva segnalazione all’Autorità Giudiziaria</a:t>
            </a:r>
          </a:p>
          <a:p>
            <a:endParaRPr lang="it-IT" dirty="0" smtClean="0"/>
          </a:p>
          <a:p>
            <a:pPr algn="just"/>
            <a:r>
              <a:rPr lang="it-IT" sz="1200" dirty="0" smtClean="0"/>
              <a:t>L’insegnante cercherà un dialogo con la famiglia o si rivolgerà all’assistente sociale o direttamente all’Autorità Giudiziaria.</a:t>
            </a:r>
          </a:p>
          <a:p>
            <a:pPr algn="just"/>
            <a:r>
              <a:rPr lang="it-IT" sz="1200" dirty="0" smtClean="0"/>
              <a:t>In generale può dirsi che, il primo tavolo delle decisioni sarà quello dell’Assistenza dell’Ente Locale che cercherà di risolvere il problema attraverso </a:t>
            </a:r>
            <a:r>
              <a:rPr lang="it-IT" sz="1200" b="1" dirty="0" smtClean="0"/>
              <a:t>un PROGETTO DI INTERVENTO </a:t>
            </a:r>
            <a:r>
              <a:rPr lang="it-IT" sz="1200" dirty="0" smtClean="0"/>
              <a:t>che dovrebbe riguardare non solo il minore in difficoltà, ma l’intera famiglia ed anche eventualmente il contesto sociale complessivo in cui vive (vicinato, scuola)</a:t>
            </a:r>
            <a:endParaRPr lang="it-IT" sz="1200" dirty="0"/>
          </a:p>
          <a:p>
            <a:r>
              <a:rPr lang="it-IT" sz="1200" dirty="0" smtClean="0"/>
              <a:t>Si riduce al massimo l’intervento dello Stato, affidando </a:t>
            </a:r>
            <a:r>
              <a:rPr lang="it-IT" sz="1200" b="1" dirty="0" smtClean="0"/>
              <a:t>la c.d. «presa in carico» agli enti locali </a:t>
            </a:r>
            <a:r>
              <a:rPr lang="it-IT" sz="1200" dirty="0" smtClean="0"/>
              <a:t>attuandosi così la regola per cui ai bambini e ai ragazzi di ogni collettività deve pensare la collettività stessa.</a:t>
            </a:r>
          </a:p>
          <a:p>
            <a:endParaRPr lang="it-IT" sz="1200" dirty="0"/>
          </a:p>
          <a:p>
            <a:pPr algn="just"/>
            <a:r>
              <a:rPr lang="it-IT" sz="1200" dirty="0" smtClean="0"/>
              <a:t>In questa logica si accentua anche </a:t>
            </a:r>
            <a:r>
              <a:rPr lang="it-IT" sz="1200" b="1" dirty="0" smtClean="0"/>
              <a:t>la ricerca del consenso</a:t>
            </a:r>
            <a:r>
              <a:rPr lang="it-IT" sz="1200" dirty="0" smtClean="0"/>
              <a:t>, dei genitori e dei minorenni, alla attuazione di un programma di assistenza, di preferenza negoziato e accettato su base volontaria, </a:t>
            </a:r>
            <a:r>
              <a:rPr lang="it-IT" sz="1200" b="1" dirty="0" smtClean="0"/>
              <a:t>si da ridurre l’intervento dell’Autorità Giudiziaria</a:t>
            </a:r>
            <a:r>
              <a:rPr lang="it-IT" sz="1200" dirty="0" smtClean="0"/>
              <a:t> (che concettualmente è imposizione di un programma).</a:t>
            </a:r>
          </a:p>
          <a:p>
            <a:pPr algn="just"/>
            <a:endParaRPr lang="it-IT" sz="800" u="sng" dirty="0" smtClean="0"/>
          </a:p>
          <a:p>
            <a:pPr algn="just"/>
            <a:r>
              <a:rPr lang="it-IT" sz="800" u="sng" dirty="0" smtClean="0"/>
              <a:t>Così Vercellone </a:t>
            </a:r>
            <a:r>
              <a:rPr lang="it-IT" sz="800" u="sng" dirty="0"/>
              <a:t>Paolo, </a:t>
            </a:r>
            <a:r>
              <a:rPr lang="it-IT" sz="800" i="1" dirty="0"/>
              <a:t>La rete di protezione dei minorenni in difficoltà</a:t>
            </a:r>
            <a:r>
              <a:rPr lang="it-IT" sz="800" dirty="0"/>
              <a:t>, in Trattato di diritto di famiglia diretto da Paolo Zatti, Volume Sesto: Tutela civile del minore e diritto sociale della famiglia a cura di Leonardo Lenti, </a:t>
            </a:r>
            <a:r>
              <a:rPr lang="it-IT" sz="800" dirty="0" err="1"/>
              <a:t>Giuffrè</a:t>
            </a:r>
            <a:r>
              <a:rPr lang="it-IT" sz="800" dirty="0"/>
              <a:t>, </a:t>
            </a:r>
            <a:r>
              <a:rPr lang="it-IT" sz="800" dirty="0" smtClean="0"/>
              <a:t>2012</a:t>
            </a:r>
            <a:endParaRPr lang="it-IT" sz="800" dirty="0"/>
          </a:p>
        </p:txBody>
      </p:sp>
      <p:sp>
        <p:nvSpPr>
          <p:cNvPr id="6" name="Freccia in giù 5"/>
          <p:cNvSpPr/>
          <p:nvPr/>
        </p:nvSpPr>
        <p:spPr>
          <a:xfrm>
            <a:off x="788990" y="2203123"/>
            <a:ext cx="2880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323528" y="3068960"/>
            <a:ext cx="1224136" cy="2585323"/>
          </a:xfrm>
          <a:prstGeom prst="rect">
            <a:avLst/>
          </a:prstGeom>
          <a:noFill/>
        </p:spPr>
        <p:txBody>
          <a:bodyPr wrap="square" rtlCol="0">
            <a:spAutoFit/>
          </a:bodyPr>
          <a:lstStyle/>
          <a:p>
            <a:pPr algn="ctr"/>
            <a:r>
              <a:rPr lang="it-IT" dirty="0" smtClean="0"/>
              <a:t>In presenza di </a:t>
            </a:r>
            <a:r>
              <a:rPr lang="it-IT" u="sng" dirty="0" smtClean="0"/>
              <a:t>reati procedibili d’ufficio </a:t>
            </a:r>
            <a:r>
              <a:rPr lang="it-IT" dirty="0" smtClean="0"/>
              <a:t>commessi sia da adulti che da minori</a:t>
            </a:r>
            <a:endParaRPr lang="it-IT" dirty="0"/>
          </a:p>
        </p:txBody>
      </p:sp>
    </p:spTree>
    <p:extLst>
      <p:ext uri="{BB962C8B-B14F-4D97-AF65-F5344CB8AC3E}">
        <p14:creationId xmlns:p14="http://schemas.microsoft.com/office/powerpoint/2010/main" val="26838808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827584" y="620688"/>
            <a:ext cx="2448272" cy="523220"/>
          </a:xfrm>
          <a:prstGeom prst="rect">
            <a:avLst/>
          </a:prstGeom>
          <a:solidFill>
            <a:schemeClr val="accent2">
              <a:lumMod val="40000"/>
              <a:lumOff val="60000"/>
            </a:schemeClr>
          </a:solidFill>
          <a:ln>
            <a:solidFill>
              <a:schemeClr val="accent1"/>
            </a:solidFill>
          </a:ln>
        </p:spPr>
        <p:txBody>
          <a:bodyPr wrap="square" rtlCol="0">
            <a:spAutoFit/>
          </a:bodyPr>
          <a:lstStyle/>
          <a:p>
            <a:pPr algn="ctr"/>
            <a:r>
              <a:rPr lang="it-IT" sz="2800" b="1" dirty="0" smtClean="0"/>
              <a:t>DENUNCIA</a:t>
            </a:r>
            <a:endParaRPr lang="it-IT" sz="2800" b="1" dirty="0"/>
          </a:p>
        </p:txBody>
      </p:sp>
      <p:sp>
        <p:nvSpPr>
          <p:cNvPr id="7" name="CasellaDiTesto 6"/>
          <p:cNvSpPr txBox="1"/>
          <p:nvPr/>
        </p:nvSpPr>
        <p:spPr>
          <a:xfrm>
            <a:off x="4211960" y="620688"/>
            <a:ext cx="864095" cy="707886"/>
          </a:xfrm>
          <a:prstGeom prst="rect">
            <a:avLst/>
          </a:prstGeom>
          <a:solidFill>
            <a:srgbClr val="FFFF00"/>
          </a:solidFill>
          <a:ln>
            <a:solidFill>
              <a:schemeClr val="accent1"/>
            </a:solidFill>
          </a:ln>
        </p:spPr>
        <p:txBody>
          <a:bodyPr wrap="square" rtlCol="0">
            <a:spAutoFit/>
          </a:bodyPr>
          <a:lstStyle/>
          <a:p>
            <a:pPr algn="ctr"/>
            <a:r>
              <a:rPr lang="it-IT" sz="4000" b="1" dirty="0"/>
              <a:t>≠</a:t>
            </a:r>
          </a:p>
        </p:txBody>
      </p:sp>
      <p:sp>
        <p:nvSpPr>
          <p:cNvPr id="8" name="CasellaDiTesto 7"/>
          <p:cNvSpPr txBox="1"/>
          <p:nvPr/>
        </p:nvSpPr>
        <p:spPr>
          <a:xfrm>
            <a:off x="5580112" y="619824"/>
            <a:ext cx="3240360" cy="1384995"/>
          </a:xfrm>
          <a:prstGeom prst="rect">
            <a:avLst/>
          </a:prstGeom>
          <a:solidFill>
            <a:schemeClr val="accent2">
              <a:lumMod val="40000"/>
              <a:lumOff val="60000"/>
            </a:schemeClr>
          </a:solidFill>
          <a:ln>
            <a:solidFill>
              <a:schemeClr val="accent1"/>
            </a:solidFill>
          </a:ln>
        </p:spPr>
        <p:txBody>
          <a:bodyPr wrap="square" rtlCol="0">
            <a:spAutoFit/>
          </a:bodyPr>
          <a:lstStyle/>
          <a:p>
            <a:pPr algn="ctr"/>
            <a:r>
              <a:rPr lang="it-IT" sz="2800" b="1" dirty="0" smtClean="0"/>
              <a:t>SEGNALAZIONE ALLA PROCURA MINORILE</a:t>
            </a:r>
            <a:endParaRPr lang="it-IT" sz="2800" b="1" dirty="0"/>
          </a:p>
        </p:txBody>
      </p:sp>
      <p:sp>
        <p:nvSpPr>
          <p:cNvPr id="9" name="CasellaDiTesto 8"/>
          <p:cNvSpPr txBox="1"/>
          <p:nvPr/>
        </p:nvSpPr>
        <p:spPr>
          <a:xfrm>
            <a:off x="5184726" y="2132856"/>
            <a:ext cx="3664023" cy="1077218"/>
          </a:xfrm>
          <a:prstGeom prst="rect">
            <a:avLst/>
          </a:prstGeom>
          <a:noFill/>
          <a:ln>
            <a:solidFill>
              <a:schemeClr val="accent1"/>
            </a:solidFill>
          </a:ln>
        </p:spPr>
        <p:txBody>
          <a:bodyPr wrap="square" rtlCol="0">
            <a:spAutoFit/>
          </a:bodyPr>
          <a:lstStyle/>
          <a:p>
            <a:pPr>
              <a:buFontTx/>
              <a:buChar char="-"/>
            </a:pPr>
            <a:r>
              <a:rPr lang="it-IT" sz="1600" dirty="0" smtClean="0"/>
              <a:t>Non presuppone necessariamente un fatto di reato; mira a tutelare il minore </a:t>
            </a:r>
          </a:p>
          <a:p>
            <a:r>
              <a:rPr lang="it-IT" sz="1600" dirty="0" smtClean="0"/>
              <a:t>- Può rendersi opportuna e necessaria a partire da:</a:t>
            </a:r>
          </a:p>
        </p:txBody>
      </p:sp>
      <p:sp>
        <p:nvSpPr>
          <p:cNvPr id="10" name="Freccia circolare a destra 9"/>
          <p:cNvSpPr/>
          <p:nvPr/>
        </p:nvSpPr>
        <p:spPr>
          <a:xfrm>
            <a:off x="4355975" y="1628800"/>
            <a:ext cx="720080" cy="115212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1" name="CasellaDiTesto 10"/>
          <p:cNvSpPr txBox="1"/>
          <p:nvPr/>
        </p:nvSpPr>
        <p:spPr>
          <a:xfrm>
            <a:off x="395536" y="3933056"/>
            <a:ext cx="3816424" cy="1200329"/>
          </a:xfrm>
          <a:prstGeom prst="rect">
            <a:avLst/>
          </a:prstGeom>
          <a:noFill/>
          <a:ln>
            <a:solidFill>
              <a:schemeClr val="accent1"/>
            </a:solidFill>
          </a:ln>
        </p:spPr>
        <p:txBody>
          <a:bodyPr wrap="square" rtlCol="0">
            <a:spAutoFit/>
          </a:bodyPr>
          <a:lstStyle/>
          <a:p>
            <a:r>
              <a:rPr lang="it-IT" dirty="0" smtClean="0"/>
              <a:t>Una diagnosi di rilevante alterazione dei rapporti familiari con ricadute (attuali e verificabili) sulla salute psico-fisica dei figli</a:t>
            </a:r>
          </a:p>
        </p:txBody>
      </p:sp>
      <p:sp>
        <p:nvSpPr>
          <p:cNvPr id="12" name="CasellaDiTesto 11"/>
          <p:cNvSpPr txBox="1"/>
          <p:nvPr/>
        </p:nvSpPr>
        <p:spPr>
          <a:xfrm>
            <a:off x="4499992" y="3933056"/>
            <a:ext cx="4320480" cy="1477328"/>
          </a:xfrm>
          <a:prstGeom prst="rect">
            <a:avLst/>
          </a:prstGeom>
          <a:noFill/>
          <a:ln>
            <a:solidFill>
              <a:schemeClr val="accent1"/>
            </a:solidFill>
          </a:ln>
        </p:spPr>
        <p:txBody>
          <a:bodyPr wrap="square" rtlCol="0">
            <a:spAutoFit/>
          </a:bodyPr>
          <a:lstStyle/>
          <a:p>
            <a:r>
              <a:rPr lang="it-IT" dirty="0" smtClean="0"/>
              <a:t>Un rifiuto immotivato o una immediata vanificazione degli interventi diagnostici, di cura e di sostegno del minore o della sua famiglia con acquisizione di concrete notizie di un pericolo per il minore stesso.</a:t>
            </a:r>
          </a:p>
        </p:txBody>
      </p:sp>
      <p:cxnSp>
        <p:nvCxnSpPr>
          <p:cNvPr id="14" name="Connettore 2 13"/>
          <p:cNvCxnSpPr/>
          <p:nvPr/>
        </p:nvCxnSpPr>
        <p:spPr>
          <a:xfrm flipH="1">
            <a:off x="3491880" y="3212976"/>
            <a:ext cx="1440160" cy="43204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6" name="Connettore 2 15"/>
          <p:cNvCxnSpPr/>
          <p:nvPr/>
        </p:nvCxnSpPr>
        <p:spPr>
          <a:xfrm>
            <a:off x="5580112" y="3429000"/>
            <a:ext cx="1512168" cy="36004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445182" y="5517232"/>
            <a:ext cx="8375290" cy="923330"/>
          </a:xfrm>
          <a:prstGeom prst="rect">
            <a:avLst/>
          </a:prstGeom>
          <a:noFill/>
          <a:ln>
            <a:solidFill>
              <a:schemeClr val="accent1"/>
            </a:solidFill>
          </a:ln>
        </p:spPr>
        <p:txBody>
          <a:bodyPr wrap="square" rtlCol="0">
            <a:spAutoFit/>
          </a:bodyPr>
          <a:lstStyle/>
          <a:p>
            <a:r>
              <a:rPr lang="it-IT" b="1" u="sng" dirty="0" smtClean="0">
                <a:effectLst>
                  <a:outerShdw blurRad="38100" dist="38100" dir="2700000" algn="tl">
                    <a:srgbClr val="000000">
                      <a:alpha val="43137"/>
                    </a:srgbClr>
                  </a:outerShdw>
                </a:effectLst>
              </a:rPr>
              <a:t>N.B.: </a:t>
            </a:r>
            <a:r>
              <a:rPr lang="it-IT" dirty="0" smtClean="0"/>
              <a:t>È sempre auspicabile che la segnalazione «facoltativa» alla A.G. avvenga come ultima istanza,  dopo aver praticato ogni possibile percorso di mediazione dei conflitti per evitare il coinvolgimento giudiziario del minore di età. </a:t>
            </a:r>
          </a:p>
        </p:txBody>
      </p:sp>
      <p:sp>
        <p:nvSpPr>
          <p:cNvPr id="2" name="Freccia in giù 1"/>
          <p:cNvSpPr/>
          <p:nvPr/>
        </p:nvSpPr>
        <p:spPr>
          <a:xfrm>
            <a:off x="1979712" y="1484784"/>
            <a:ext cx="360040"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p:cNvSpPr txBox="1"/>
          <p:nvPr/>
        </p:nvSpPr>
        <p:spPr>
          <a:xfrm>
            <a:off x="395536" y="2004819"/>
            <a:ext cx="3600400" cy="923330"/>
          </a:xfrm>
          <a:prstGeom prst="rect">
            <a:avLst/>
          </a:prstGeom>
          <a:noFill/>
          <a:ln>
            <a:solidFill>
              <a:schemeClr val="accent1"/>
            </a:solidFill>
          </a:ln>
        </p:spPr>
        <p:txBody>
          <a:bodyPr wrap="square" rtlCol="0">
            <a:spAutoFit/>
          </a:bodyPr>
          <a:lstStyle/>
          <a:p>
            <a:r>
              <a:rPr lang="it-IT" dirty="0" smtClean="0"/>
              <a:t>Scopo principale è di avviare un procedimento penale a carico dell’adulto autore di reato</a:t>
            </a:r>
            <a:endParaRPr lang="it-IT" dirty="0"/>
          </a:p>
        </p:txBody>
      </p:sp>
    </p:spTree>
    <p:extLst>
      <p:ext uri="{BB962C8B-B14F-4D97-AF65-F5344CB8AC3E}">
        <p14:creationId xmlns:p14="http://schemas.microsoft.com/office/powerpoint/2010/main" val="28034068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188640"/>
            <a:ext cx="8856984" cy="6048672"/>
          </a:xfrm>
          <a:ln>
            <a:solidFill>
              <a:schemeClr val="accent1"/>
            </a:solidFill>
          </a:ln>
        </p:spPr>
        <p:txBody>
          <a:bodyPr>
            <a:normAutofit/>
          </a:bodyPr>
          <a:lstStyle/>
          <a:p>
            <a:pPr marL="184150" indent="-3175" algn="just">
              <a:buNone/>
            </a:pPr>
            <a:r>
              <a:rPr lang="it-IT" sz="2400" dirty="0" smtClean="0"/>
              <a:t>La segnalazione deve contenere ogni elemento ritenuto utile dal giudice per la decisione: </a:t>
            </a:r>
          </a:p>
          <a:p>
            <a:pPr marL="184150" indent="-3175" algn="just">
              <a:buNone/>
            </a:pPr>
            <a:r>
              <a:rPr lang="it-IT" sz="2400" dirty="0"/>
              <a:t>-</a:t>
            </a:r>
            <a:r>
              <a:rPr lang="it-IT" sz="2400" dirty="0" smtClean="0"/>
              <a:t>le generalità, e se noto anche l’indirizzo dell’abitazione dei soggetti coinvolti i fatti ritenuti pertinenti; </a:t>
            </a:r>
          </a:p>
          <a:p>
            <a:pPr marL="523875" algn="just">
              <a:buFontTx/>
              <a:buChar char="-"/>
            </a:pPr>
            <a:r>
              <a:rPr lang="it-IT" sz="2400" dirty="0" smtClean="0"/>
              <a:t>la valutazione del rischio per il minore; </a:t>
            </a:r>
          </a:p>
          <a:p>
            <a:pPr marL="523875" algn="just">
              <a:buFontTx/>
              <a:buChar char="-"/>
            </a:pPr>
            <a:r>
              <a:rPr lang="it-IT" sz="2400" dirty="0" smtClean="0"/>
              <a:t>gli interventi fino a quel momento realizzati e la rispondenza dei genitori ed eventualmente del/i minore/i</a:t>
            </a:r>
            <a:r>
              <a:rPr lang="it-IT" sz="2400" dirty="0"/>
              <a:t>;</a:t>
            </a:r>
            <a:endParaRPr lang="it-IT" sz="2400" dirty="0" smtClean="0"/>
          </a:p>
          <a:p>
            <a:pPr marL="523875" algn="just">
              <a:buFontTx/>
              <a:buChar char="-"/>
            </a:pPr>
            <a:r>
              <a:rPr lang="it-IT" sz="2400" dirty="0" smtClean="0"/>
              <a:t>l’eventuale progetto di sostegno che potrebbe essere predisposto e il grado di disponibilità dei genitori a fornire la collaborazione; </a:t>
            </a:r>
          </a:p>
          <a:p>
            <a:pPr marL="523875" algn="just">
              <a:buFontTx/>
              <a:buChar char="-"/>
            </a:pPr>
            <a:r>
              <a:rPr lang="it-IT" sz="2400" dirty="0" smtClean="0"/>
              <a:t>l’indicazione che si tratta di fatti nuovi qualora ci si riferisca ad una situazione in cui in passato l’autorità giudiziaria era già intervenuta. </a:t>
            </a:r>
          </a:p>
        </p:txBody>
      </p:sp>
      <p:sp>
        <p:nvSpPr>
          <p:cNvPr id="2" name="Freccia in giù 1"/>
          <p:cNvSpPr/>
          <p:nvPr/>
        </p:nvSpPr>
        <p:spPr>
          <a:xfrm>
            <a:off x="4283968" y="4653136"/>
            <a:ext cx="864096"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755576" y="5229200"/>
            <a:ext cx="7920880" cy="923330"/>
          </a:xfrm>
          <a:prstGeom prst="rect">
            <a:avLst/>
          </a:prstGeom>
          <a:noFill/>
          <a:ln>
            <a:solidFill>
              <a:srgbClr val="FF0000"/>
            </a:solidFill>
          </a:ln>
        </p:spPr>
        <p:txBody>
          <a:bodyPr wrap="square" rtlCol="0">
            <a:spAutoFit/>
          </a:bodyPr>
          <a:lstStyle/>
          <a:p>
            <a:pPr algn="just"/>
            <a:r>
              <a:rPr lang="it-IT" dirty="0" smtClean="0"/>
              <a:t>La segnalazione deve essere </a:t>
            </a:r>
            <a:r>
              <a:rPr lang="it-IT" u="sng" dirty="0" smtClean="0"/>
              <a:t>scritta</a:t>
            </a:r>
            <a:r>
              <a:rPr lang="it-IT" dirty="0" smtClean="0"/>
              <a:t> e </a:t>
            </a:r>
            <a:r>
              <a:rPr lang="it-IT" u="sng" dirty="0" smtClean="0"/>
              <a:t>indirizzata alla Procura Minorile</a:t>
            </a:r>
          </a:p>
          <a:p>
            <a:pPr algn="just"/>
            <a:r>
              <a:rPr lang="it-IT" dirty="0" smtClean="0"/>
              <a:t>La semplice segnalazione ai Servizi Sociali non può considerarsi esaustiva del compito di tutela che la scuola è chiamata a svolgere</a:t>
            </a:r>
            <a:endParaRPr lang="it-IT" dirty="0"/>
          </a:p>
        </p:txBody>
      </p:sp>
    </p:spTree>
    <p:extLst>
      <p:ext uri="{BB962C8B-B14F-4D97-AF65-F5344CB8AC3E}">
        <p14:creationId xmlns:p14="http://schemas.microsoft.com/office/powerpoint/2010/main" val="56413426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260648"/>
            <a:ext cx="7992888" cy="5909310"/>
          </a:xfrm>
          <a:prstGeom prst="rect">
            <a:avLst/>
          </a:prstGeom>
          <a:noFill/>
        </p:spPr>
        <p:txBody>
          <a:bodyPr wrap="square" rtlCol="0">
            <a:spAutoFit/>
          </a:bodyPr>
          <a:lstStyle/>
          <a:p>
            <a:pPr algn="just"/>
            <a:r>
              <a:rPr lang="it-IT" sz="1400" dirty="0" smtClean="0"/>
              <a:t>La </a:t>
            </a:r>
            <a:r>
              <a:rPr lang="it-IT" sz="1400" dirty="0"/>
              <a:t>segnalazione differisce dalla denuncia in quanto la prima non presuppone necessariamente un fatto di reato. Si pone, quindi, come un valido strumento a disposizione dell’insegnante per rispondere alle situazioni che si collocano in quella “zona grigia” di incertezza del proprio operato, laddove l’operatore scolastico non ravvisi la sussistenza di fattispecie incriminatrici procedibili d’ufficio ma ha il fondato timore che il minore sia esposto a fattori di rischio per la propria incolumità </a:t>
            </a:r>
            <a:r>
              <a:rPr lang="it-IT" sz="1400" dirty="0" err="1"/>
              <a:t>fisio</a:t>
            </a:r>
            <a:r>
              <a:rPr lang="it-IT" sz="1400" dirty="0"/>
              <a:t>/psichica</a:t>
            </a:r>
            <a:r>
              <a:rPr lang="it-IT" sz="1400" dirty="0" smtClean="0"/>
              <a:t>.</a:t>
            </a:r>
          </a:p>
          <a:p>
            <a:pPr algn="just"/>
            <a:endParaRPr lang="it-IT" sz="1400" dirty="0"/>
          </a:p>
          <a:p>
            <a:pPr algn="just"/>
            <a:endParaRPr lang="it-IT" sz="1400" dirty="0" smtClean="0"/>
          </a:p>
          <a:p>
            <a:pPr algn="just"/>
            <a:r>
              <a:rPr lang="it-IT" sz="1400" dirty="0" smtClean="0"/>
              <a:t>La </a:t>
            </a:r>
            <a:r>
              <a:rPr lang="it-IT" sz="1400" dirty="0"/>
              <a:t>segnalazione dovrebbe contenere ogni elemento che l’insegnante ritenga utile per la “messa in sicurezza” del soggetto minore: nome e cognome del fanciullo, generalità e indirizzi dei genitori e degli eventuali ulteriori soggetti coinvolti; tutti gli elementi informativi in possesso in merito alla situazione di difficoltà vissuta dal minore e/o sulla condotta </a:t>
            </a:r>
            <a:r>
              <a:rPr lang="it-IT" sz="1400" dirty="0" err="1"/>
              <a:t>violativa</a:t>
            </a:r>
            <a:r>
              <a:rPr lang="it-IT" sz="1400" dirty="0"/>
              <a:t> dei doveri genitoriali lesiva degli interessi e delle necessità della prole.</a:t>
            </a:r>
          </a:p>
          <a:p>
            <a:pPr algn="just"/>
            <a:r>
              <a:rPr lang="it-IT" sz="1400" u="sng" dirty="0"/>
              <a:t>Tale comunicazione non richiede necessariamente il previo consenso del minore o dei genitori</a:t>
            </a:r>
            <a:r>
              <a:rPr lang="it-IT" sz="1400" dirty="0"/>
              <a:t>, pena il possibile depotenziamento dell’efficacia dell’intervento avviato, e va inoltrata alla Procura della Repubblica presso il Tribunale per i Minorenni.</a:t>
            </a:r>
          </a:p>
          <a:p>
            <a:pPr algn="just"/>
            <a:r>
              <a:rPr lang="it-IT" sz="1400" dirty="0"/>
              <a:t>In seguito alla segnalazione, il Pubblico Ministero – potrà decidere di svolgere ulteriori accertamenti avvalendosi dell’operato anche dei Servizi Sociali e socio sanitari che, in base alle specificazioni contenute nel mandato ricevuto dalla Procura minorile, potranno rapportarsi anche alla scuola per ricevere ulteriori informazioni sulle condizioni in cui versa il minore</a:t>
            </a:r>
            <a:r>
              <a:rPr lang="it-IT" sz="1400" dirty="0" smtClean="0"/>
              <a:t>.</a:t>
            </a:r>
          </a:p>
          <a:p>
            <a:pPr algn="just"/>
            <a:endParaRPr lang="it-IT" sz="1400" dirty="0"/>
          </a:p>
          <a:p>
            <a:pPr algn="just"/>
            <a:endParaRPr lang="it-IT" sz="1400" dirty="0" smtClean="0"/>
          </a:p>
          <a:p>
            <a:pPr algn="just"/>
            <a:endParaRPr lang="it-IT" sz="1400" dirty="0"/>
          </a:p>
          <a:p>
            <a:pPr algn="just"/>
            <a:endParaRPr lang="it-IT" sz="1400" dirty="0" smtClean="0"/>
          </a:p>
          <a:p>
            <a:pPr algn="just"/>
            <a:r>
              <a:rPr lang="it-IT" sz="1400" dirty="0" smtClean="0"/>
              <a:t>All’esito </a:t>
            </a:r>
            <a:r>
              <a:rPr lang="it-IT" sz="1400" dirty="0"/>
              <a:t>sarà la Procura Minorile che deciderà o meno di ricorrere al Tribunale per i Minorenni per ottenere una misura di protezione </a:t>
            </a:r>
            <a:r>
              <a:rPr lang="it-IT" sz="1400" i="1" dirty="0"/>
              <a:t>sub specie</a:t>
            </a:r>
            <a:r>
              <a:rPr lang="it-IT" sz="1400" dirty="0"/>
              <a:t> di pronuncia di decadenza/sospensione della responsabilità genitoriale ex art. 330/333 c.c</a:t>
            </a:r>
            <a:r>
              <a:rPr lang="it-IT" sz="1400" dirty="0" smtClean="0"/>
              <a:t>.</a:t>
            </a:r>
          </a:p>
          <a:p>
            <a:pPr algn="just"/>
            <a:endParaRPr lang="it-IT" sz="1400" dirty="0"/>
          </a:p>
        </p:txBody>
      </p:sp>
    </p:spTree>
    <p:extLst>
      <p:ext uri="{BB962C8B-B14F-4D97-AF65-F5344CB8AC3E}">
        <p14:creationId xmlns:p14="http://schemas.microsoft.com/office/powerpoint/2010/main" val="3166943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116632"/>
            <a:ext cx="7200800" cy="369332"/>
          </a:xfrm>
          <a:prstGeom prst="rect">
            <a:avLst/>
          </a:prstGeom>
          <a:solidFill>
            <a:schemeClr val="accent2">
              <a:lumMod val="40000"/>
              <a:lumOff val="60000"/>
            </a:schemeClr>
          </a:solidFill>
        </p:spPr>
        <p:txBody>
          <a:bodyPr wrap="square" rtlCol="0">
            <a:spAutoFit/>
          </a:bodyPr>
          <a:lstStyle/>
          <a:p>
            <a:pPr algn="just"/>
            <a:r>
              <a:rPr lang="it-IT" dirty="0" smtClean="0">
                <a:solidFill>
                  <a:srgbClr val="FF0000"/>
                </a:solidFill>
              </a:rPr>
              <a:t>2.             </a:t>
            </a:r>
            <a:r>
              <a:rPr lang="it-IT" sz="1600" dirty="0" smtClean="0">
                <a:solidFill>
                  <a:srgbClr val="FF0000"/>
                </a:solidFill>
              </a:rPr>
              <a:t>Obblighi di segnalazione stabiliti dalla legge a carico del Pubblico Ufficiale</a:t>
            </a:r>
            <a:endParaRPr lang="it-IT" sz="1600" dirty="0">
              <a:solidFill>
                <a:srgbClr val="FF0000"/>
              </a:solidFill>
            </a:endParaRPr>
          </a:p>
        </p:txBody>
      </p:sp>
      <p:sp>
        <p:nvSpPr>
          <p:cNvPr id="3" name="CasellaDiTesto 2"/>
          <p:cNvSpPr txBox="1"/>
          <p:nvPr/>
        </p:nvSpPr>
        <p:spPr>
          <a:xfrm>
            <a:off x="251520" y="692696"/>
            <a:ext cx="8605464" cy="5078313"/>
          </a:xfrm>
          <a:prstGeom prst="rect">
            <a:avLst/>
          </a:prstGeom>
          <a:noFill/>
        </p:spPr>
        <p:txBody>
          <a:bodyPr wrap="square" rtlCol="0">
            <a:spAutoFit/>
          </a:bodyPr>
          <a:lstStyle/>
          <a:p>
            <a:r>
              <a:rPr lang="it-IT" sz="1200" u="sng" dirty="0">
                <a:solidFill>
                  <a:srgbClr val="FF0000"/>
                </a:solidFill>
              </a:rPr>
              <a:t>1) quando </a:t>
            </a:r>
            <a:r>
              <a:rPr lang="it-IT" sz="1200" u="sng" dirty="0" smtClean="0">
                <a:solidFill>
                  <a:srgbClr val="FF0000"/>
                </a:solidFill>
              </a:rPr>
              <a:t>ha </a:t>
            </a:r>
            <a:r>
              <a:rPr lang="it-IT" sz="1200" u="sng" dirty="0">
                <a:solidFill>
                  <a:srgbClr val="FF0000"/>
                </a:solidFill>
              </a:rPr>
              <a:t>notizia di un minore in situazione di abbandono ai sensi dell’art. 9 della legge 4 maggio 1983 n. 184;</a:t>
            </a:r>
          </a:p>
          <a:p>
            <a:r>
              <a:rPr lang="it-IT" sz="1200" dirty="0"/>
              <a:t> </a:t>
            </a:r>
          </a:p>
          <a:p>
            <a:r>
              <a:rPr lang="x-none" sz="1200" b="1" dirty="0"/>
              <a:t>Art. 9</a:t>
            </a:r>
            <a:r>
              <a:rPr lang="it-IT" sz="1200" b="1" dirty="0"/>
              <a:t>,</a:t>
            </a:r>
            <a:r>
              <a:rPr lang="x-none" sz="1200" b="1" dirty="0"/>
              <a:t> comma 1</a:t>
            </a:r>
            <a:r>
              <a:rPr lang="it-IT" sz="1200" b="1" dirty="0"/>
              <a:t>°,</a:t>
            </a:r>
            <a:r>
              <a:rPr lang="x-none" sz="1200" b="1" dirty="0"/>
              <a:t> Legge 4 maggio 1983 n. 184 (Diritto del minore ad una famiglia) </a:t>
            </a:r>
            <a:endParaRPr lang="it-IT" sz="1200" dirty="0"/>
          </a:p>
          <a:p>
            <a:r>
              <a:rPr lang="x-none" sz="1200" dirty="0"/>
              <a:t>Chiunque ha facoltà di segnalare all'autorità pubblica situazioni di abbandono di minori di età. I pubblici ufficiali, gli incaricati di un pubblico servizio, gli esercenti un servizio di pubblica necessità debbono riferire minorenni del luogo in cui il minore si trova sulle condizioni di ogni minore in situazione di abbandono di cui vengano a conoscenza in ragione del proprio ufficio al più presto al procuratore della Repubblica presso il tribunale per i </a:t>
            </a:r>
            <a:r>
              <a:rPr lang="it-IT" sz="1200" dirty="0"/>
              <a:t>minorenni.</a:t>
            </a:r>
          </a:p>
          <a:p>
            <a:r>
              <a:rPr lang="it-IT" sz="1200" dirty="0"/>
              <a:t> </a:t>
            </a:r>
          </a:p>
          <a:p>
            <a:r>
              <a:rPr lang="it-IT" sz="1200" dirty="0"/>
              <a:t>Nella nozione di “abbandono</a:t>
            </a:r>
            <a:r>
              <a:rPr lang="it-IT" sz="1200" dirty="0" smtClean="0"/>
              <a:t>” </a:t>
            </a:r>
            <a:r>
              <a:rPr lang="it-IT" sz="1200" dirty="0"/>
              <a:t>non rientra solo la consapevole e volontaria intenzione del genitore di lasciare il figlio a sé stesso (trascuratezze materiali), ma anche gravi </a:t>
            </a:r>
            <a:r>
              <a:rPr lang="x-none" sz="1200" dirty="0"/>
              <a:t>comportamenti che possono pregiudicare un equilibrato sviluppo psicoaffettivo del minore (e tra questi possono </a:t>
            </a:r>
            <a:r>
              <a:rPr lang="x-none" sz="1200" dirty="0" smtClean="0"/>
              <a:t>essere</a:t>
            </a:r>
            <a:r>
              <a:rPr lang="it-IT" sz="1200" dirty="0" smtClean="0"/>
              <a:t> chiaramente </a:t>
            </a:r>
            <a:r>
              <a:rPr lang="x-none" sz="1200" dirty="0" smtClean="0"/>
              <a:t> </a:t>
            </a:r>
            <a:r>
              <a:rPr lang="it-IT" sz="1200" dirty="0" smtClean="0"/>
              <a:t>ricompresi  </a:t>
            </a:r>
            <a:r>
              <a:rPr lang="x-none" sz="1200" dirty="0"/>
              <a:t>gli abusi sessuali)</a:t>
            </a:r>
            <a:r>
              <a:rPr lang="it-IT" sz="1200" dirty="0" smtClean="0"/>
              <a:t>.</a:t>
            </a:r>
          </a:p>
          <a:p>
            <a:endParaRPr lang="it-IT" sz="1200" dirty="0"/>
          </a:p>
          <a:p>
            <a:endParaRPr lang="it-IT" sz="1200" dirty="0" smtClean="0"/>
          </a:p>
          <a:p>
            <a:r>
              <a:rPr lang="it-IT" sz="1200" dirty="0"/>
              <a:t>In tema di adozione di minori d'età, sussiste la situazione d'abbandono, non solo nei casi di rifiuto intenzionale dell'adempimento dei doveri genitoriali, ma anche qualora </a:t>
            </a:r>
            <a:r>
              <a:rPr lang="it-IT" sz="1200" b="1" dirty="0"/>
              <a:t>la situazione familiare sia tale da compromettere in modo grave e irreversibile un armonico sviluppo psico-fisico del bambino</a:t>
            </a:r>
            <a:r>
              <a:rPr lang="it-IT" sz="1200" dirty="0"/>
              <a:t>, considerato in concreto, ossia in relazione al suo vissuto, alle sue caratteristiche fisiche e psicologiche, alla sua età, al suo grado di sviluppo e alle sue potenzialità; ne consegue l'irrilevanza della mera espressione di volontà dei genitori di accudire il minore in assenza di concreti </a:t>
            </a:r>
            <a:r>
              <a:rPr lang="it-IT" sz="1200" dirty="0" smtClean="0"/>
              <a:t>riscontri (</a:t>
            </a:r>
            <a:r>
              <a:rPr lang="it-IT" sz="1200" dirty="0"/>
              <a:t>Cassazione civile, sez. I, 20/02/2018,  n. 4097 </a:t>
            </a:r>
            <a:r>
              <a:rPr lang="it-IT" sz="1200" dirty="0" smtClean="0"/>
              <a:t>).</a:t>
            </a:r>
            <a:endParaRPr lang="it-IT" sz="1200" dirty="0"/>
          </a:p>
          <a:p>
            <a:endParaRPr lang="it-IT" sz="1200" dirty="0"/>
          </a:p>
          <a:p>
            <a:r>
              <a:rPr lang="it-IT" sz="1200" dirty="0"/>
              <a:t> </a:t>
            </a:r>
          </a:p>
          <a:p>
            <a:r>
              <a:rPr lang="it-IT" sz="1200" u="sng" dirty="0">
                <a:solidFill>
                  <a:srgbClr val="FF0000"/>
                </a:solidFill>
              </a:rPr>
              <a:t>2) quando l’insegnante viene a conoscenza del rischio di coinvolgimento dei minori in attività criminose (art. 1, co. 2, l. 216/1991);</a:t>
            </a:r>
          </a:p>
          <a:p>
            <a:r>
              <a:rPr lang="it-IT" sz="1200" dirty="0"/>
              <a:t> </a:t>
            </a:r>
          </a:p>
          <a:p>
            <a:r>
              <a:rPr lang="x-none" sz="1200" b="1" dirty="0"/>
              <a:t>Art. 1 comma 2 Legge 216 del 1991 (Primi interventi in favore dei minori soggetti a rischio di coinvolgimento in attività criminose)</a:t>
            </a:r>
            <a:endParaRPr lang="it-IT" sz="1200" dirty="0"/>
          </a:p>
          <a:p>
            <a:r>
              <a:rPr lang="x-none" sz="1200" dirty="0"/>
              <a:t>Il collocamento dei minori fuori della loro famiglia può essere disposto dal tribunale per i minorenni, ai sensi degli articoli 330, 333 e 336 del codice civile, su segnalazione dei servizi sociali, degli enti locali, delle istituzioni scolastiche e dell'autorità di pubblica sicurezza.</a:t>
            </a:r>
            <a:endParaRPr lang="it-IT" sz="1200" dirty="0"/>
          </a:p>
          <a:p>
            <a:r>
              <a:rPr lang="it-IT" sz="1200" dirty="0"/>
              <a:t> </a:t>
            </a:r>
          </a:p>
        </p:txBody>
      </p:sp>
    </p:spTree>
    <p:extLst>
      <p:ext uri="{BB962C8B-B14F-4D97-AF65-F5344CB8AC3E}">
        <p14:creationId xmlns:p14="http://schemas.microsoft.com/office/powerpoint/2010/main" val="291299163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548680"/>
            <a:ext cx="7776864" cy="5478423"/>
          </a:xfrm>
          <a:prstGeom prst="rect">
            <a:avLst/>
          </a:prstGeom>
          <a:noFill/>
        </p:spPr>
        <p:txBody>
          <a:bodyPr wrap="square" rtlCol="0">
            <a:spAutoFit/>
          </a:bodyPr>
          <a:lstStyle/>
          <a:p>
            <a:r>
              <a:rPr lang="it-IT" sz="1400" u="sng" dirty="0">
                <a:solidFill>
                  <a:srgbClr val="FF0000"/>
                </a:solidFill>
              </a:rPr>
              <a:t>3) quando si abbia notizia di minori che esercitano la prostituzione (art. 25 bis, co. 1, R.D.L. 1404/34);</a:t>
            </a:r>
          </a:p>
          <a:p>
            <a:r>
              <a:rPr lang="it-IT" sz="1400" u="sng" dirty="0">
                <a:solidFill>
                  <a:srgbClr val="FF0000"/>
                </a:solidFill>
              </a:rPr>
              <a:t> </a:t>
            </a:r>
          </a:p>
          <a:p>
            <a:r>
              <a:rPr lang="x-none" sz="1400" b="1" dirty="0"/>
              <a:t>Art. 25 bis</a:t>
            </a:r>
            <a:r>
              <a:rPr lang="it-IT" sz="1400" b="1" dirty="0"/>
              <a:t>,</a:t>
            </a:r>
            <a:r>
              <a:rPr lang="x-none" sz="1400" b="1" dirty="0"/>
              <a:t> comma 1°</a:t>
            </a:r>
            <a:r>
              <a:rPr lang="it-IT" sz="1400" b="1" dirty="0"/>
              <a:t>,</a:t>
            </a:r>
            <a:r>
              <a:rPr lang="x-none" sz="1400" b="1" dirty="0"/>
              <a:t> R.D.L. 1404 del 1934</a:t>
            </a:r>
            <a:endParaRPr lang="it-IT" sz="1400" dirty="0"/>
          </a:p>
          <a:p>
            <a:r>
              <a:rPr lang="x-none" sz="1400" b="1" dirty="0"/>
              <a:t>Minori che esercitano la prostituzione o vittime di reati a carattere sessuale.</a:t>
            </a:r>
            <a:endParaRPr lang="it-IT" sz="1400" dirty="0"/>
          </a:p>
          <a:p>
            <a:r>
              <a:rPr lang="x-none" sz="1400" dirty="0"/>
              <a:t>Il pubblico ufficiale o l'incaricato di pubblico servizio, qualora abbia notizia che un minore degli anni diciotto esercita la prostituzione, ne dà immediata notizia alla procura della Repubblica presso il tribunale per i minorenni, che promuove i procedimenti per la tutela del minore e può proporre al tribunale per i minorenni la nomina di un curatore. Il tribunale per i minorenni adotta i provvedimenti utili all'assistenza, anche di carattere psicologico, al recupero e al reinserimento del minore.  Nei casi di urgenza il tribunale per minorenni procede d'ufficio.  </a:t>
            </a:r>
            <a:endParaRPr lang="it-IT" sz="1400" dirty="0"/>
          </a:p>
          <a:p>
            <a:r>
              <a:rPr lang="it-IT" sz="1400" dirty="0"/>
              <a:t> </a:t>
            </a:r>
          </a:p>
          <a:p>
            <a:r>
              <a:rPr lang="it-IT" sz="1400" dirty="0">
                <a:solidFill>
                  <a:srgbClr val="FF0000"/>
                </a:solidFill>
              </a:rPr>
              <a:t>4) </a:t>
            </a:r>
            <a:r>
              <a:rPr lang="it-IT" sz="1400" u="sng" dirty="0">
                <a:solidFill>
                  <a:srgbClr val="FF0000"/>
                </a:solidFill>
              </a:rPr>
              <a:t>quando si venga a conoscenza di minori stranieri, privi di assistenza in Italia, che siano vittime dei reati di prostituzione e pornografia minorile o di tratta e commercio (art. 25 bis, co. 2, R.D.L. 1404/34);</a:t>
            </a:r>
          </a:p>
          <a:p>
            <a:r>
              <a:rPr lang="it-IT" sz="1400" dirty="0"/>
              <a:t> </a:t>
            </a:r>
          </a:p>
          <a:p>
            <a:r>
              <a:rPr lang="x-none" sz="1400" b="1" dirty="0"/>
              <a:t>Art. 25 bis</a:t>
            </a:r>
            <a:r>
              <a:rPr lang="it-IT" sz="1400" b="1" dirty="0"/>
              <a:t>,</a:t>
            </a:r>
            <a:r>
              <a:rPr lang="x-none" sz="1400" b="1" dirty="0"/>
              <a:t> comma 2 </a:t>
            </a:r>
            <a:r>
              <a:rPr lang="it-IT" sz="1400" b="1" dirty="0"/>
              <a:t>°, </a:t>
            </a:r>
            <a:r>
              <a:rPr lang="x-none" sz="1400" b="1" dirty="0"/>
              <a:t>R.D.L. 1404 del 1934 </a:t>
            </a:r>
            <a:endParaRPr lang="it-IT" sz="1400" dirty="0"/>
          </a:p>
          <a:p>
            <a:r>
              <a:rPr lang="x-none" sz="1400" dirty="0"/>
              <a:t>Qualora un minore degli anni diciotto straniero, privo di assistenza in Italia, sia vittima di uno dei delitti di cui agli articoli 600-bis, 600-ter e 601, secondo comma, del codice penale, il tribunale per i minorenni adotta in via di urgenza le misure  di  cui  al  comma  1  e,  prima di  confermare  i  provvedimenti  adottati  nell'interesse del minore, avvalendosi degli strumenti previsti dalle convenzioni internazionali,  prende  gli  opportuni  accordi,  tramite  il  Ministero  degli  affari esteri, con le autorità dello Stato di origine o di appartenenza</a:t>
            </a:r>
            <a:r>
              <a:rPr lang="it-IT" sz="1400" dirty="0"/>
              <a:t>.</a:t>
            </a:r>
          </a:p>
          <a:p>
            <a:r>
              <a:rPr lang="it-IT" sz="1400" dirty="0"/>
              <a:t> </a:t>
            </a:r>
          </a:p>
          <a:p>
            <a:r>
              <a:rPr lang="it-IT" sz="1400" dirty="0"/>
              <a:t>5) quando si abbia notizia dell’ingresso o della presenza sul territorio dello Stato di un minorenne straniero non accompagnato (art. 5, D.P.C.M. 535/1999);</a:t>
            </a:r>
          </a:p>
          <a:p>
            <a:r>
              <a:rPr lang="it-IT" sz="1400" dirty="0"/>
              <a:t> </a:t>
            </a:r>
          </a:p>
        </p:txBody>
      </p:sp>
    </p:spTree>
    <p:extLst>
      <p:ext uri="{BB962C8B-B14F-4D97-AF65-F5344CB8AC3E}">
        <p14:creationId xmlns:p14="http://schemas.microsoft.com/office/powerpoint/2010/main" val="63295513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404664"/>
            <a:ext cx="8352928" cy="646331"/>
          </a:xfrm>
          <a:prstGeom prst="rect">
            <a:avLst/>
          </a:prstGeom>
          <a:noFill/>
          <a:ln>
            <a:solidFill>
              <a:srgbClr val="FF00FF"/>
            </a:solidFill>
          </a:ln>
        </p:spPr>
        <p:txBody>
          <a:bodyPr wrap="square" rtlCol="0">
            <a:spAutoFit/>
          </a:bodyPr>
          <a:lstStyle/>
          <a:p>
            <a:r>
              <a:rPr lang="it-IT" dirty="0" smtClean="0"/>
              <a:t>3. COORDINAMENTO TRA REFERENTI ISTITUZIONALI NELL’ AFFRONTARE LE SITUAZIONI DI DISAGIO NON INTEGRANTI FATTISPECIE DI REATO PROCEDIBILI D’UFFICIO</a:t>
            </a:r>
            <a:endParaRPr lang="it-IT" dirty="0"/>
          </a:p>
        </p:txBody>
      </p:sp>
      <p:sp>
        <p:nvSpPr>
          <p:cNvPr id="3" name="CasellaDiTesto 2"/>
          <p:cNvSpPr txBox="1"/>
          <p:nvPr/>
        </p:nvSpPr>
        <p:spPr>
          <a:xfrm>
            <a:off x="467544" y="1412776"/>
            <a:ext cx="7920880" cy="5170646"/>
          </a:xfrm>
          <a:prstGeom prst="rect">
            <a:avLst/>
          </a:prstGeom>
          <a:noFill/>
        </p:spPr>
        <p:txBody>
          <a:bodyPr wrap="square" rtlCol="0">
            <a:spAutoFit/>
          </a:bodyPr>
          <a:lstStyle/>
          <a:p>
            <a:pPr algn="just"/>
            <a:r>
              <a:rPr lang="it-IT" sz="1400" dirty="0" smtClean="0"/>
              <a:t>Come si è detto </a:t>
            </a:r>
            <a:r>
              <a:rPr lang="it-IT" sz="1400" b="1" u="sng" dirty="0" smtClean="0"/>
              <a:t>si accentua la ricerca del </a:t>
            </a:r>
            <a:r>
              <a:rPr lang="it-IT" sz="1400" b="1" u="sng" dirty="0"/>
              <a:t>consenso</a:t>
            </a:r>
            <a:r>
              <a:rPr lang="it-IT" sz="1400" dirty="0"/>
              <a:t>, dei genitori e dei minorenni, alla attuazione di un programma </a:t>
            </a:r>
            <a:r>
              <a:rPr lang="it-IT" sz="1400" dirty="0" smtClean="0"/>
              <a:t>di </a:t>
            </a:r>
            <a:r>
              <a:rPr lang="it-IT" sz="1400" dirty="0"/>
              <a:t>assistenza, di preferenza negoziato e accettato su base volontaria, </a:t>
            </a:r>
            <a:r>
              <a:rPr lang="it-IT" sz="1400" b="1" dirty="0"/>
              <a:t>si da ridurre l’intervento dell’Autorità Giudiziaria</a:t>
            </a:r>
            <a:r>
              <a:rPr lang="it-IT" sz="1400" dirty="0"/>
              <a:t> (che concettualmente è imposizione di un programma</a:t>
            </a:r>
            <a:r>
              <a:rPr lang="it-IT" sz="1400" dirty="0" smtClean="0"/>
              <a:t>).</a:t>
            </a:r>
          </a:p>
          <a:p>
            <a:pPr algn="just"/>
            <a:endParaRPr lang="it-IT" dirty="0"/>
          </a:p>
          <a:p>
            <a:pPr algn="just"/>
            <a:endParaRPr lang="it-IT" dirty="0" smtClean="0"/>
          </a:p>
          <a:p>
            <a:pPr algn="just"/>
            <a:r>
              <a:rPr lang="it-IT" dirty="0" smtClean="0"/>
              <a:t>E allora è solo nei casi in cui gli interventi incontrino:</a:t>
            </a:r>
            <a:endParaRPr lang="it-IT" dirty="0"/>
          </a:p>
          <a:p>
            <a:pPr algn="just"/>
            <a:r>
              <a:rPr lang="it-IT" dirty="0" smtClean="0"/>
              <a:t>L’opposizione dei genitori      o    forme di resistenza da parte del minore </a:t>
            </a:r>
          </a:p>
          <a:p>
            <a:pPr algn="just"/>
            <a:r>
              <a:rPr lang="it-IT" dirty="0" smtClean="0"/>
              <a:t>                                                         (pensiamo un preadolescente o un adolescente)</a:t>
            </a:r>
            <a:endParaRPr lang="it-IT" dirty="0"/>
          </a:p>
          <a:p>
            <a:pPr algn="just"/>
            <a:endParaRPr lang="it-IT" dirty="0"/>
          </a:p>
          <a:p>
            <a:pPr algn="just"/>
            <a:endParaRPr lang="it-IT" dirty="0" smtClean="0"/>
          </a:p>
          <a:p>
            <a:pPr algn="just"/>
            <a:r>
              <a:rPr lang="it-IT" dirty="0" smtClean="0"/>
              <a:t>Non resterà altra via al Servizio o alla Scuola (se ha agito in via diretta collaborando direttamente con la famiglia o anche se si è rapportata al Servizio in merito alla modalità di affrontare la situazione di disagio) che la </a:t>
            </a:r>
          </a:p>
          <a:p>
            <a:pPr algn="just"/>
            <a:endParaRPr lang="it-IT" dirty="0"/>
          </a:p>
          <a:p>
            <a:pPr algn="ctr"/>
            <a:r>
              <a:rPr lang="it-IT" u="sng" dirty="0" smtClean="0">
                <a:solidFill>
                  <a:srgbClr val="FF0000"/>
                </a:solidFill>
              </a:rPr>
              <a:t>SEGNALAZIONE ALLA PROCURA MINORILE </a:t>
            </a:r>
          </a:p>
          <a:p>
            <a:pPr algn="ctr"/>
            <a:r>
              <a:rPr lang="it-IT" dirty="0" smtClean="0"/>
              <a:t>P.M.M. minorile avrà poteri di iniziativa </a:t>
            </a:r>
          </a:p>
          <a:p>
            <a:r>
              <a:rPr lang="it-IT" dirty="0" smtClean="0"/>
              <a:t>                   ●  Sia civile (per chiedere al T.M. i provvedimenti 330/333 c.c.)</a:t>
            </a:r>
          </a:p>
          <a:p>
            <a:r>
              <a:rPr lang="it-IT" dirty="0" smtClean="0"/>
              <a:t>         ●  Sia amministrativa (per chiedere al T.M. i provvedimenti ex art. 25 R.D.L. 1404/1934)</a:t>
            </a:r>
            <a:endParaRPr lang="it-IT" dirty="0"/>
          </a:p>
        </p:txBody>
      </p:sp>
      <p:sp>
        <p:nvSpPr>
          <p:cNvPr id="4" name="Freccia in giù 3"/>
          <p:cNvSpPr/>
          <p:nvPr/>
        </p:nvSpPr>
        <p:spPr>
          <a:xfrm>
            <a:off x="4111487" y="2204864"/>
            <a:ext cx="57606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giù 4"/>
          <p:cNvSpPr/>
          <p:nvPr/>
        </p:nvSpPr>
        <p:spPr>
          <a:xfrm>
            <a:off x="4183495" y="3501008"/>
            <a:ext cx="504056"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3858035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404664"/>
            <a:ext cx="7776864"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Nell’ambito indicato dalla slide precedente si colloca la</a:t>
            </a:r>
          </a:p>
          <a:p>
            <a:pPr algn="ctr"/>
            <a:r>
              <a:rPr lang="it-IT" dirty="0" smtClean="0"/>
              <a:t>Collaborazione scuola – famiglia per prevenire o impedire la reiterazione di </a:t>
            </a:r>
          </a:p>
          <a:p>
            <a:pPr algn="ctr"/>
            <a:r>
              <a:rPr lang="it-IT" dirty="0" smtClean="0"/>
              <a:t>atti di </a:t>
            </a:r>
            <a:r>
              <a:rPr lang="it-IT" dirty="0"/>
              <a:t>b</a:t>
            </a:r>
            <a:r>
              <a:rPr lang="it-IT" dirty="0" smtClean="0"/>
              <a:t>ullismo e </a:t>
            </a:r>
            <a:r>
              <a:rPr lang="it-IT" dirty="0" err="1" smtClean="0"/>
              <a:t>cyberbullismo</a:t>
            </a:r>
            <a:endParaRPr lang="it-IT" dirty="0"/>
          </a:p>
        </p:txBody>
      </p:sp>
      <p:sp>
        <p:nvSpPr>
          <p:cNvPr id="5" name="CasellaDiTesto 4"/>
          <p:cNvSpPr txBox="1"/>
          <p:nvPr/>
        </p:nvSpPr>
        <p:spPr>
          <a:xfrm>
            <a:off x="510866" y="1412776"/>
            <a:ext cx="7776864" cy="5339923"/>
          </a:xfrm>
          <a:prstGeom prst="rect">
            <a:avLst/>
          </a:prstGeom>
          <a:noFill/>
        </p:spPr>
        <p:txBody>
          <a:bodyPr wrap="square" rtlCol="0">
            <a:spAutoFit/>
          </a:bodyPr>
          <a:lstStyle/>
          <a:p>
            <a:r>
              <a:rPr lang="it-IT" dirty="0" smtClean="0"/>
              <a:t>Bullismo: </a:t>
            </a:r>
            <a:r>
              <a:rPr lang="it-IT" sz="1400" dirty="0"/>
              <a:t>Si confronti il documento redatto dal Ministero dell’Istruzione, dell’Università e della ricerca, Linee di orientamento per azioni di prevenzione e di contrasto al bullismo e al </a:t>
            </a:r>
            <a:r>
              <a:rPr lang="it-IT" sz="1400" dirty="0" err="1"/>
              <a:t>cyberbullismo</a:t>
            </a:r>
            <a:r>
              <a:rPr lang="it-IT" sz="1400" dirty="0"/>
              <a:t> – Aprile 2015</a:t>
            </a:r>
          </a:p>
          <a:p>
            <a:endParaRPr lang="it-IT" dirty="0"/>
          </a:p>
          <a:p>
            <a:pPr algn="just"/>
            <a:r>
              <a:rPr lang="it-IT" dirty="0" err="1" smtClean="0"/>
              <a:t>Cyberbullismo</a:t>
            </a:r>
            <a:r>
              <a:rPr lang="it-IT" dirty="0" smtClean="0"/>
              <a:t>: </a:t>
            </a:r>
            <a:r>
              <a:rPr lang="it-IT" sz="1300" dirty="0" smtClean="0"/>
              <a:t>Legge </a:t>
            </a:r>
            <a:r>
              <a:rPr lang="it-IT" sz="1300" dirty="0"/>
              <a:t>29 maggio 2017, n. 71 (entrata in vigore il 18 giugno 2017) avente ad oggetto la  prevenzione e il contrasto di tale fenomeno in preoccupante crescita tra i minorenni.</a:t>
            </a:r>
          </a:p>
          <a:p>
            <a:pPr algn="just"/>
            <a:r>
              <a:rPr lang="it-IT" sz="1300" dirty="0"/>
              <a:t>La citata normativa, oltre a prevedere l’oscuramento, la rimozione o il blocco di qualsiasi dato personale del minore diffuso nella rete internet (art. 2) nonché l’ammonimento da parte del Questore nei confronti dei soggetti ultraquattordicenni resisi autori di simili condotte a danno di altri minorenni (art. 7) , attribuisce alla scuola un importante ruolo di contrasto preventivo al </a:t>
            </a:r>
            <a:r>
              <a:rPr lang="it-IT" sz="1300" dirty="0" err="1"/>
              <a:t>cyberbullismo</a:t>
            </a:r>
            <a:r>
              <a:rPr lang="it-IT" sz="1300" dirty="0"/>
              <a:t>.</a:t>
            </a:r>
          </a:p>
          <a:p>
            <a:pPr algn="just"/>
            <a:r>
              <a:rPr lang="it-IT" sz="1300" dirty="0"/>
              <a:t>Ogni istituto scolastico, nell’ambito della propria autonomia, è chiamato ad individuare fra i docenti un referente con il compito di coordinare le iniziative di prevenzione e di contrasto del fenomeno, anche avvalendosi della collaborazione delle Forze di Polizia nonché delle associazioni  e dei centri di aggregazione giovanile presenti sul territorio (art. 4).</a:t>
            </a:r>
          </a:p>
          <a:p>
            <a:pPr algn="just"/>
            <a:r>
              <a:rPr lang="it-IT" sz="1300" dirty="0"/>
              <a:t>Di particolare rilievo</a:t>
            </a:r>
            <a:r>
              <a:rPr lang="it-IT" sz="1300" dirty="0" smtClean="0"/>
              <a:t>, </a:t>
            </a:r>
            <a:r>
              <a:rPr lang="it-IT" sz="1300" dirty="0"/>
              <a:t>è quanto disposto </a:t>
            </a:r>
            <a:r>
              <a:rPr lang="it-IT" sz="1300" b="1" dirty="0"/>
              <a:t>dall’art. 5 della nuova normativa</a:t>
            </a:r>
            <a:r>
              <a:rPr lang="it-IT" sz="1300" dirty="0"/>
              <a:t>. Si prevede infatti </a:t>
            </a:r>
            <a:r>
              <a:rPr lang="it-IT" sz="1300" b="1" dirty="0"/>
              <a:t>l’obbligo del dirigente scolastico che venga a conoscenza di atti di </a:t>
            </a:r>
            <a:r>
              <a:rPr lang="it-IT" sz="1300" b="1" dirty="0" err="1"/>
              <a:t>cyberbullismo</a:t>
            </a:r>
            <a:r>
              <a:rPr lang="it-IT" sz="1300" b="1" dirty="0"/>
              <a:t> (salvo che il fatto costituisca reato) di </a:t>
            </a:r>
            <a:r>
              <a:rPr lang="it-IT" sz="1300" b="1" u="sng" dirty="0"/>
              <a:t>informare tempestivamente i soggetti esercenti la responsabilità genitoriale ovvero i tutori dei minori coinvolti attivando adeguate azioni di carattere educativo.</a:t>
            </a:r>
          </a:p>
          <a:p>
            <a:pPr algn="just"/>
            <a:r>
              <a:rPr lang="it-IT" sz="1300" b="1" dirty="0"/>
              <a:t>La scuola, attraverso la comunicazione alla famiglia, diviene così parte attiva nel processo di contrasto di condotte lesive che pur non costituendo illeciti penali, possono già considerarsi indicative di un pericolo di futura devianza. </a:t>
            </a:r>
            <a:r>
              <a:rPr lang="it-IT" sz="1300" dirty="0"/>
              <a:t>In tale sede si ritiene utile che l’autorità scolastica </a:t>
            </a:r>
            <a:r>
              <a:rPr lang="it-IT" sz="1300" b="1" u="sng" dirty="0"/>
              <a:t>possa esplicitare ai genitori anche i contenuti delle misure predisposte dall’ordinamento (sub specie di misure amministrative ex R.D.L. 1404/1934), </a:t>
            </a:r>
            <a:r>
              <a:rPr lang="it-IT" sz="1300" b="1" dirty="0"/>
              <a:t>ai fini di portare la famiglia a non sottovalutare i comportamenti dei figli rappresentando le conseguenze che il perdurare di tali condotte possono comportare sulla vita del ragazzo.</a:t>
            </a:r>
          </a:p>
          <a:p>
            <a:endParaRPr lang="it-IT" sz="1200" dirty="0" smtClean="0"/>
          </a:p>
        </p:txBody>
      </p:sp>
    </p:spTree>
    <p:extLst>
      <p:ext uri="{BB962C8B-B14F-4D97-AF65-F5344CB8AC3E}">
        <p14:creationId xmlns:p14="http://schemas.microsoft.com/office/powerpoint/2010/main" val="22234070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620688"/>
            <a:ext cx="8136904" cy="5632311"/>
          </a:xfrm>
          <a:prstGeom prst="rect">
            <a:avLst/>
          </a:prstGeom>
          <a:solidFill>
            <a:schemeClr val="bg1"/>
          </a:solidFill>
        </p:spPr>
        <p:txBody>
          <a:bodyPr wrap="square" rtlCol="0">
            <a:spAutoFit/>
          </a:bodyPr>
          <a:lstStyle/>
          <a:p>
            <a:pPr algn="just"/>
            <a:r>
              <a:rPr lang="it-IT" dirty="0" smtClean="0"/>
              <a:t>Negli ultimi anni sono aumentate sensibilmente le segnalazioni all’autorità giudiziaria di minori presumibilmente maltrattati e abusati, anche se comunque rimangono molte resistenze nell’effettuare le segnalazioni alle istituzioni competenti.</a:t>
            </a:r>
          </a:p>
          <a:p>
            <a:pPr algn="just"/>
            <a:endParaRPr lang="it-IT" dirty="0"/>
          </a:p>
          <a:p>
            <a:pPr algn="just"/>
            <a:r>
              <a:rPr lang="it-IT" dirty="0" smtClean="0"/>
              <a:t>La segnalazione/denuncia viene vista non già come il dovere di comunicare all’Autorità Giudiziaria dati che fondano un sospetto o una preoccupazione, bensì come </a:t>
            </a:r>
            <a:r>
              <a:rPr lang="it-IT" u="sng" dirty="0" smtClean="0"/>
              <a:t>il risultato di una certezza sulla violenza </a:t>
            </a:r>
            <a:r>
              <a:rPr lang="it-IT" dirty="0" smtClean="0"/>
              <a:t>che dovrebbe essere precedentemente acquisita, una certezza che si rischia di non raggiungere mai, eludendo al proprio dovere sociale e morale di tutela del minore.</a:t>
            </a:r>
          </a:p>
          <a:p>
            <a:pPr algn="just"/>
            <a:endParaRPr lang="it-IT" dirty="0"/>
          </a:p>
          <a:p>
            <a:pPr algn="just"/>
            <a:endParaRPr lang="it-IT" dirty="0" smtClean="0"/>
          </a:p>
          <a:p>
            <a:pPr algn="just"/>
            <a:endParaRPr lang="it-IT" dirty="0"/>
          </a:p>
          <a:p>
            <a:pPr algn="just"/>
            <a:endParaRPr lang="it-IT" dirty="0" smtClean="0"/>
          </a:p>
          <a:p>
            <a:pPr algn="just"/>
            <a:endParaRPr lang="it-IT" dirty="0"/>
          </a:p>
          <a:p>
            <a:pPr algn="just"/>
            <a:endParaRPr lang="it-IT" dirty="0" smtClean="0"/>
          </a:p>
          <a:p>
            <a:pPr algn="just"/>
            <a:endParaRPr lang="it-IT" dirty="0"/>
          </a:p>
          <a:p>
            <a:pPr algn="just"/>
            <a:endParaRPr lang="it-IT" dirty="0" smtClean="0"/>
          </a:p>
          <a:p>
            <a:pPr algn="just"/>
            <a:endParaRPr lang="it-IT" dirty="0"/>
          </a:p>
          <a:p>
            <a:pPr algn="just"/>
            <a:endParaRPr lang="it-IT" dirty="0" smtClean="0"/>
          </a:p>
          <a:p>
            <a:pPr algn="just"/>
            <a:endParaRPr lang="it-IT" dirty="0"/>
          </a:p>
        </p:txBody>
      </p:sp>
      <p:sp>
        <p:nvSpPr>
          <p:cNvPr id="3" name="Freccia in giù 2"/>
          <p:cNvSpPr/>
          <p:nvPr/>
        </p:nvSpPr>
        <p:spPr>
          <a:xfrm>
            <a:off x="4139952" y="3142634"/>
            <a:ext cx="792088"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p:nvPr/>
        </p:nvSpPr>
        <p:spPr>
          <a:xfrm>
            <a:off x="503548" y="3696276"/>
            <a:ext cx="8064896" cy="2308324"/>
          </a:xfrm>
          <a:prstGeom prst="rect">
            <a:avLst/>
          </a:prstGeom>
          <a:noFill/>
          <a:ln>
            <a:solidFill>
              <a:srgbClr val="FF00FF"/>
            </a:solidFill>
          </a:ln>
        </p:spPr>
        <p:txBody>
          <a:bodyPr wrap="square" rtlCol="0">
            <a:spAutoFit/>
          </a:bodyPr>
          <a:lstStyle/>
          <a:p>
            <a:pPr algn="just"/>
            <a:r>
              <a:rPr lang="it-IT" u="sng" dirty="0" smtClean="0"/>
              <a:t>La segnalazione non comporta l’accertamento dell’abuso</a:t>
            </a:r>
            <a:r>
              <a:rPr lang="it-IT" dirty="0" smtClean="0"/>
              <a:t>.</a:t>
            </a:r>
          </a:p>
          <a:p>
            <a:pPr algn="just"/>
            <a:endParaRPr lang="it-IT" dirty="0"/>
          </a:p>
          <a:p>
            <a:pPr algn="just"/>
            <a:r>
              <a:rPr lang="it-IT" dirty="0" smtClean="0"/>
              <a:t>I presupposti indispensabili sono infatti la percezione di indicatori rilevanti di sofferenza che fondano una grave preoccupazione. </a:t>
            </a:r>
          </a:p>
          <a:p>
            <a:pPr algn="just"/>
            <a:r>
              <a:rPr lang="it-IT" dirty="0" smtClean="0"/>
              <a:t>Si fa riferimento in particolare a segnalazioni di bambini che manifestano numerosi indici, ripetuti ed evidenti di maltrattamento e non a quelle situazioni in cui mancano effettivamente segnali precisi e pertanto viene espresso un dubbio realistico sulla legittimità della segnalazione.</a:t>
            </a:r>
          </a:p>
        </p:txBody>
      </p:sp>
      <p:sp>
        <p:nvSpPr>
          <p:cNvPr id="8" name="CasellaDiTesto 7"/>
          <p:cNvSpPr txBox="1"/>
          <p:nvPr/>
        </p:nvSpPr>
        <p:spPr>
          <a:xfrm>
            <a:off x="539552" y="6252999"/>
            <a:ext cx="8136904" cy="461665"/>
          </a:xfrm>
          <a:prstGeom prst="rect">
            <a:avLst/>
          </a:prstGeom>
          <a:noFill/>
          <a:ln>
            <a:solidFill>
              <a:schemeClr val="accent1"/>
            </a:solidFill>
          </a:ln>
        </p:spPr>
        <p:txBody>
          <a:bodyPr wrap="square" rtlCol="0">
            <a:spAutoFit/>
          </a:bodyPr>
          <a:lstStyle/>
          <a:p>
            <a:pPr algn="just"/>
            <a:r>
              <a:rPr lang="it-IT" sz="1200" dirty="0" smtClean="0"/>
              <a:t>Tratto da </a:t>
            </a:r>
            <a:r>
              <a:rPr lang="it-IT" sz="1200" u="sng" dirty="0" smtClean="0"/>
              <a:t>Malizia </a:t>
            </a:r>
            <a:r>
              <a:rPr lang="it-IT" sz="1200" u="sng" dirty="0"/>
              <a:t>Nicola, </a:t>
            </a:r>
            <a:r>
              <a:rPr lang="it-IT" sz="1200" i="1" dirty="0"/>
              <a:t>Abusi, Violenze, maltrattamenti a scuola. Quando i bambini subiscono in silenzio, </a:t>
            </a:r>
            <a:r>
              <a:rPr lang="it-IT" sz="1200" i="1" dirty="0" err="1"/>
              <a:t>Giapichelli</a:t>
            </a:r>
            <a:r>
              <a:rPr lang="it-IT" sz="1200" i="1" dirty="0"/>
              <a:t> Editore</a:t>
            </a:r>
            <a:r>
              <a:rPr lang="it-IT" sz="1200" dirty="0"/>
              <a:t>, 2016;</a:t>
            </a:r>
          </a:p>
        </p:txBody>
      </p:sp>
    </p:spTree>
    <p:extLst>
      <p:ext uri="{BB962C8B-B14F-4D97-AF65-F5344CB8AC3E}">
        <p14:creationId xmlns:p14="http://schemas.microsoft.com/office/powerpoint/2010/main" val="4266591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95536" y="476672"/>
            <a:ext cx="8064896" cy="646331"/>
          </a:xfrm>
          <a:prstGeom prst="rect">
            <a:avLst/>
          </a:prstGeom>
          <a:solidFill>
            <a:srgbClr val="FF5050"/>
          </a:solidFill>
        </p:spPr>
        <p:txBody>
          <a:bodyPr wrap="square" rtlCol="0">
            <a:spAutoFit/>
          </a:bodyPr>
          <a:lstStyle/>
          <a:p>
            <a:r>
              <a:rPr lang="it-IT" dirty="0" smtClean="0"/>
              <a:t>Con quale prima Autorità Giudiziaria si interfacciano gli osservatori per segnalare le situazioni di disagio?</a:t>
            </a:r>
            <a:endParaRPr lang="it-IT" dirty="0"/>
          </a:p>
        </p:txBody>
      </p:sp>
      <p:sp>
        <p:nvSpPr>
          <p:cNvPr id="5" name="CasellaDiTesto 4"/>
          <p:cNvSpPr txBox="1"/>
          <p:nvPr/>
        </p:nvSpPr>
        <p:spPr>
          <a:xfrm>
            <a:off x="408517" y="1556792"/>
            <a:ext cx="8136904" cy="3293209"/>
          </a:xfrm>
          <a:prstGeom prst="rect">
            <a:avLst/>
          </a:prstGeom>
          <a:noFill/>
          <a:ln>
            <a:solidFill>
              <a:srgbClr val="FF00FF"/>
            </a:solidFill>
          </a:ln>
        </p:spPr>
        <p:txBody>
          <a:bodyPr wrap="square" rtlCol="0">
            <a:spAutoFit/>
          </a:bodyPr>
          <a:lstStyle/>
          <a:p>
            <a:r>
              <a:rPr lang="it-IT" sz="2000" dirty="0"/>
              <a:t>I diritti dei minori e degli incapaci hanno una forte valenza pubblicistica impressa dalla Costituzione (art. 31, 2°comma </a:t>
            </a:r>
            <a:r>
              <a:rPr lang="it-IT" sz="2000" dirty="0" err="1"/>
              <a:t>Cost</a:t>
            </a:r>
            <a:r>
              <a:rPr lang="it-IT" sz="2000" dirty="0"/>
              <a:t>.) e dalle norme convenzionali che giustifica i poteri attribuiti dalla legge agli uffici del P.M. a tutela degli incapaci.</a:t>
            </a:r>
          </a:p>
          <a:p>
            <a:endParaRPr lang="it-IT" sz="2000" dirty="0" smtClean="0"/>
          </a:p>
          <a:p>
            <a:endParaRPr lang="it-IT" sz="2000" dirty="0"/>
          </a:p>
          <a:p>
            <a:r>
              <a:rPr lang="it-IT" sz="2000" dirty="0" smtClean="0"/>
              <a:t>Art</a:t>
            </a:r>
            <a:r>
              <a:rPr lang="it-IT" sz="2000" dirty="0"/>
              <a:t>. 73 Ordinamento Giudiziario: </a:t>
            </a:r>
            <a:endParaRPr lang="it-IT" sz="2000" dirty="0" smtClean="0"/>
          </a:p>
          <a:p>
            <a:endParaRPr lang="it-IT" dirty="0"/>
          </a:p>
          <a:p>
            <a:endParaRPr lang="it-IT" dirty="0" smtClean="0"/>
          </a:p>
          <a:p>
            <a:r>
              <a:rPr lang="it-IT" sz="3200" b="1" dirty="0" smtClean="0"/>
              <a:t>       </a:t>
            </a:r>
            <a:r>
              <a:rPr lang="it-IT" sz="3200" b="1" u="sng" dirty="0" smtClean="0"/>
              <a:t>il </a:t>
            </a:r>
            <a:r>
              <a:rPr lang="it-IT" sz="3200" b="1" u="sng" dirty="0"/>
              <a:t>P.M. «veglia a tutela degli incapaci</a:t>
            </a:r>
            <a:r>
              <a:rPr lang="it-IT" sz="3200" b="1" u="sng" dirty="0" smtClean="0"/>
              <a:t>»</a:t>
            </a:r>
            <a:endParaRPr lang="it-IT" sz="3200" b="1" u="sng" dirty="0"/>
          </a:p>
        </p:txBody>
      </p:sp>
    </p:spTree>
    <p:extLst>
      <p:ext uri="{BB962C8B-B14F-4D97-AF65-F5344CB8AC3E}">
        <p14:creationId xmlns:p14="http://schemas.microsoft.com/office/powerpoint/2010/main" val="323312750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67544" y="476672"/>
            <a:ext cx="8208912" cy="2062103"/>
          </a:xfrm>
          <a:prstGeom prst="rect">
            <a:avLst/>
          </a:prstGeom>
          <a:noFill/>
          <a:ln>
            <a:solidFill>
              <a:schemeClr val="accent1"/>
            </a:solidFill>
          </a:ln>
        </p:spPr>
        <p:txBody>
          <a:bodyPr wrap="square" rtlCol="0">
            <a:spAutoFit/>
          </a:bodyPr>
          <a:lstStyle/>
          <a:p>
            <a:r>
              <a:rPr lang="it-IT" sz="1600" dirty="0" smtClean="0"/>
              <a:t>Ragioni psicologiche delle possibili resistenze: </a:t>
            </a:r>
          </a:p>
          <a:p>
            <a:pPr marL="342900" indent="-342900">
              <a:buAutoNum type="arabicParenR"/>
            </a:pPr>
            <a:r>
              <a:rPr lang="it-IT" sz="1600" dirty="0" smtClean="0"/>
              <a:t>Insicurezza circa le proprie percezioni;</a:t>
            </a:r>
          </a:p>
          <a:p>
            <a:pPr marL="342900" indent="-342900">
              <a:buAutoNum type="arabicParenR"/>
            </a:pPr>
            <a:r>
              <a:rPr lang="it-IT" sz="1600" dirty="0" smtClean="0"/>
              <a:t>Timore di mettere in pericolo il bambino con la segnalazione;</a:t>
            </a:r>
          </a:p>
          <a:p>
            <a:pPr marL="342900" indent="-342900">
              <a:buAutoNum type="arabicParenR"/>
            </a:pPr>
            <a:r>
              <a:rPr lang="it-IT" sz="1600" dirty="0"/>
              <a:t>P</a:t>
            </a:r>
            <a:r>
              <a:rPr lang="it-IT" sz="1600" dirty="0" smtClean="0"/>
              <a:t>reoccupazione di mancanza di lealtà nei confronti del bambino che ha rilevato un segreto;</a:t>
            </a:r>
          </a:p>
          <a:p>
            <a:pPr marL="342900" indent="-342900">
              <a:buAutoNum type="arabicParenR"/>
            </a:pPr>
            <a:r>
              <a:rPr lang="it-IT" sz="1600" dirty="0" smtClean="0"/>
              <a:t>Paura del conflitto e della solitudine</a:t>
            </a:r>
          </a:p>
          <a:p>
            <a:pPr marL="342900" indent="-342900">
              <a:buAutoNum type="arabicParenR"/>
            </a:pPr>
            <a:r>
              <a:rPr lang="it-IT" sz="1600" dirty="0" smtClean="0"/>
              <a:t>Atteggiamenti che evidenziano una tendenza al distacco emotivo: quali la percezione del disagio e il ricorso a svariati meccanismi di difesa quali la rimozione, la razionalizzazione e la negazione</a:t>
            </a:r>
            <a:endParaRPr lang="it-IT" sz="1600" dirty="0"/>
          </a:p>
        </p:txBody>
      </p:sp>
      <p:sp>
        <p:nvSpPr>
          <p:cNvPr id="3" name="Freccia in giù 2"/>
          <p:cNvSpPr/>
          <p:nvPr/>
        </p:nvSpPr>
        <p:spPr>
          <a:xfrm>
            <a:off x="3923928" y="2636912"/>
            <a:ext cx="864096"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p:nvPr/>
        </p:nvSpPr>
        <p:spPr>
          <a:xfrm>
            <a:off x="251520" y="2983585"/>
            <a:ext cx="8568952" cy="3139321"/>
          </a:xfrm>
          <a:prstGeom prst="rect">
            <a:avLst/>
          </a:prstGeom>
          <a:noFill/>
        </p:spPr>
        <p:txBody>
          <a:bodyPr wrap="square" rtlCol="0">
            <a:spAutoFit/>
          </a:bodyPr>
          <a:lstStyle/>
          <a:p>
            <a:pPr algn="just"/>
            <a:r>
              <a:rPr lang="it-IT" dirty="0" smtClean="0"/>
              <a:t>È giusto però sottolineare che gli insegnanti che raccolgono confidenze e percepiscono indicatori di abuso </a:t>
            </a:r>
            <a:r>
              <a:rPr lang="it-IT" u="sng" dirty="0" smtClean="0"/>
              <a:t>hanno diritto di essere sostenuti emotivamente</a:t>
            </a:r>
            <a:r>
              <a:rPr lang="it-IT" dirty="0" smtClean="0"/>
              <a:t>, rispetto alla scelta che hanno deciso di affrontare, per non farsi schiacciare dal peso della situazione che comporta sempre un carico eccessivo per essere sostenuto da una sola persona.</a:t>
            </a:r>
          </a:p>
          <a:p>
            <a:endParaRPr lang="it-IT" dirty="0"/>
          </a:p>
          <a:p>
            <a:pPr algn="just"/>
            <a:r>
              <a:rPr lang="it-IT" dirty="0" smtClean="0"/>
              <a:t>È inoltre importante che, all’interno di situazioni che possono presentare indici di rischio variabile, l’insegnante possegga le conoscenze per poter decidere correttamente se le </a:t>
            </a:r>
            <a:r>
              <a:rPr lang="it-IT" u="sng" dirty="0" smtClean="0"/>
              <a:t>difficoltà di un determinato minore possono essere affrontate con gli strumenti tipici della scuola</a:t>
            </a:r>
            <a:r>
              <a:rPr lang="it-IT" dirty="0" smtClean="0"/>
              <a:t> (es. dialogo con i genitori, insegnante di sostegno, interventi educativi differenziati)</a:t>
            </a:r>
          </a:p>
          <a:p>
            <a:pPr algn="just"/>
            <a:r>
              <a:rPr lang="it-IT" dirty="0"/>
              <a:t>o</a:t>
            </a:r>
            <a:r>
              <a:rPr lang="it-IT" dirty="0" smtClean="0"/>
              <a:t>ppure </a:t>
            </a:r>
            <a:r>
              <a:rPr lang="it-IT" u="sng" dirty="0" smtClean="0"/>
              <a:t>se sia indispensabile per la gravità dei segnali e per precisi obblighi di legge, coinvolgere agenzie e istituzioni esterne al mondo scolastico.</a:t>
            </a:r>
            <a:endParaRPr lang="it-IT" u="sng" dirty="0"/>
          </a:p>
        </p:txBody>
      </p:sp>
      <p:sp>
        <p:nvSpPr>
          <p:cNvPr id="5" name="CasellaDiTesto 4"/>
          <p:cNvSpPr txBox="1"/>
          <p:nvPr/>
        </p:nvSpPr>
        <p:spPr>
          <a:xfrm>
            <a:off x="282339" y="6197822"/>
            <a:ext cx="8640960" cy="276999"/>
          </a:xfrm>
          <a:prstGeom prst="rect">
            <a:avLst/>
          </a:prstGeom>
          <a:noFill/>
          <a:ln>
            <a:solidFill>
              <a:schemeClr val="tx2"/>
            </a:solidFill>
          </a:ln>
        </p:spPr>
        <p:txBody>
          <a:bodyPr wrap="square" rtlCol="0">
            <a:spAutoFit/>
          </a:bodyPr>
          <a:lstStyle/>
          <a:p>
            <a:pPr algn="just"/>
            <a:r>
              <a:rPr lang="it-IT" sz="1200" dirty="0"/>
              <a:t>t</a:t>
            </a:r>
            <a:r>
              <a:rPr lang="it-IT" sz="1200" dirty="0" smtClean="0"/>
              <a:t>ratto da </a:t>
            </a:r>
            <a:r>
              <a:rPr lang="it-IT" sz="1200" u="sng" dirty="0" smtClean="0"/>
              <a:t>Malizia </a:t>
            </a:r>
            <a:r>
              <a:rPr lang="it-IT" sz="1200" u="sng" dirty="0"/>
              <a:t>Nicola, </a:t>
            </a:r>
            <a:r>
              <a:rPr lang="it-IT" sz="1200" i="1" dirty="0"/>
              <a:t>Abusi, Violenze, maltrattamenti a scuola. Quando i bambini subiscono in silenzio, </a:t>
            </a:r>
            <a:r>
              <a:rPr lang="it-IT" sz="1200" i="1" dirty="0" err="1"/>
              <a:t>Giapichelli</a:t>
            </a:r>
            <a:r>
              <a:rPr lang="it-IT" sz="1200" i="1" dirty="0"/>
              <a:t> Editore</a:t>
            </a:r>
            <a:r>
              <a:rPr lang="it-IT" sz="1200" dirty="0"/>
              <a:t>, 2016;</a:t>
            </a:r>
          </a:p>
        </p:txBody>
      </p:sp>
    </p:spTree>
    <p:extLst>
      <p:ext uri="{BB962C8B-B14F-4D97-AF65-F5344CB8AC3E}">
        <p14:creationId xmlns:p14="http://schemas.microsoft.com/office/powerpoint/2010/main" val="4661184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ccia in giù 1"/>
          <p:cNvSpPr/>
          <p:nvPr/>
        </p:nvSpPr>
        <p:spPr>
          <a:xfrm>
            <a:off x="3563888" y="260648"/>
            <a:ext cx="1584176"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p:cNvSpPr txBox="1"/>
          <p:nvPr/>
        </p:nvSpPr>
        <p:spPr>
          <a:xfrm>
            <a:off x="539552" y="1412776"/>
            <a:ext cx="8064896" cy="4801314"/>
          </a:xfrm>
          <a:prstGeom prst="rect">
            <a:avLst/>
          </a:prstGeom>
          <a:noFill/>
        </p:spPr>
        <p:txBody>
          <a:bodyPr wrap="square" rtlCol="0">
            <a:spAutoFit/>
          </a:bodyPr>
          <a:lstStyle/>
          <a:p>
            <a:r>
              <a:rPr lang="it-IT" dirty="0" smtClean="0"/>
              <a:t>È la segnalazione alla Magistratura che spezza la catena dell’abuso sul bambino.</a:t>
            </a:r>
          </a:p>
          <a:p>
            <a:r>
              <a:rPr lang="it-IT" u="sng" dirty="0" smtClean="0"/>
              <a:t>La scuola si colloca nelle prime e più importanti fase di intervento </a:t>
            </a:r>
            <a:r>
              <a:rPr lang="it-IT" dirty="0" smtClean="0"/>
              <a:t>per il lavoro che si svolgerà in seguito:</a:t>
            </a:r>
          </a:p>
          <a:p>
            <a:pPr marL="285750" indent="-285750" algn="just">
              <a:buFontTx/>
              <a:buChar char="-"/>
            </a:pPr>
            <a:r>
              <a:rPr lang="it-IT" u="sng" dirty="0" smtClean="0"/>
              <a:t>Quando il Giudice valuterà il provvedimento da attuare</a:t>
            </a:r>
            <a:r>
              <a:rPr lang="it-IT" dirty="0" smtClean="0"/>
              <a:t>;</a:t>
            </a:r>
          </a:p>
          <a:p>
            <a:pPr marL="285750" indent="-285750" algn="just">
              <a:buFontTx/>
              <a:buChar char="-"/>
            </a:pPr>
            <a:r>
              <a:rPr lang="it-IT" u="sng" dirty="0" smtClean="0"/>
              <a:t>Quando </a:t>
            </a:r>
            <a:r>
              <a:rPr lang="it-IT" u="sng" dirty="0"/>
              <a:t>l’assistente sociale </a:t>
            </a:r>
            <a:r>
              <a:rPr lang="it-IT" u="sng" dirty="0" smtClean="0"/>
              <a:t>contatterà la scuola per approfondire la condizione di quel minore su mandato dell’Autorità Giudiziaria nel corso di un procedimento civile ex art. 337 ter </a:t>
            </a:r>
            <a:r>
              <a:rPr lang="it-IT" u="sng" dirty="0" err="1" smtClean="0"/>
              <a:t>c.c</a:t>
            </a:r>
            <a:r>
              <a:rPr lang="it-IT" u="sng" dirty="0" smtClean="0"/>
              <a:t> e/o 330, 333 c.c./ art. 25 R.D.L. 1404/1934;</a:t>
            </a:r>
          </a:p>
          <a:p>
            <a:pPr marL="285750" indent="-285750" algn="just">
              <a:buFontTx/>
              <a:buChar char="-"/>
            </a:pPr>
            <a:r>
              <a:rPr lang="it-IT" dirty="0" smtClean="0"/>
              <a:t>Quando si comincerà la valutazione familiare per comprendere se i genitori potranno recuperare la relazione con i figli o </a:t>
            </a:r>
            <a:r>
              <a:rPr lang="it-IT" u="sng" dirty="0" smtClean="0"/>
              <a:t>mantenerla con un monitoraggio da parte degli Assistenti Sociali attraverso un temporaneo affidamento a quest’ultimi (anche nell’ipotesi di grave conflittualità tra genitori separati) </a:t>
            </a:r>
          </a:p>
          <a:p>
            <a:endParaRPr lang="it-IT" dirty="0" smtClean="0"/>
          </a:p>
          <a:p>
            <a:endParaRPr lang="it-IT" dirty="0"/>
          </a:p>
          <a:p>
            <a:r>
              <a:rPr lang="it-IT" dirty="0" smtClean="0"/>
              <a:t>La segnalazione/denuncia rappresenta dunque  un momento di </a:t>
            </a:r>
            <a:r>
              <a:rPr lang="it-IT" u="sng" dirty="0" smtClean="0">
                <a:solidFill>
                  <a:srgbClr val="FF0000"/>
                </a:solidFill>
              </a:rPr>
              <a:t>CONCRETA PRESA IN CARICO DELLA SOFFERENZA DELL’ ALLIEVO A RISCHIO </a:t>
            </a:r>
          </a:p>
          <a:p>
            <a:r>
              <a:rPr lang="it-IT" dirty="0" smtClean="0"/>
              <a:t>e risponde al principio in base a cui, ciascuno, deve fare il proprio dovere in nome di un reale ( e non figurativo) superiore interesse del minore.</a:t>
            </a:r>
          </a:p>
        </p:txBody>
      </p:sp>
      <p:sp>
        <p:nvSpPr>
          <p:cNvPr id="4" name="Freccia in giù 3"/>
          <p:cNvSpPr/>
          <p:nvPr/>
        </p:nvSpPr>
        <p:spPr>
          <a:xfrm>
            <a:off x="3959932" y="4581128"/>
            <a:ext cx="792088" cy="43204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747026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764705"/>
            <a:ext cx="7774632" cy="1224135"/>
          </a:xfrm>
        </p:spPr>
        <p:txBody>
          <a:bodyPr>
            <a:normAutofit/>
          </a:bodyPr>
          <a:lstStyle/>
          <a:p>
            <a:r>
              <a:rPr lang="it-IT" sz="2700" b="1" dirty="0" smtClean="0"/>
              <a:t>Bibliografia </a:t>
            </a:r>
            <a:br>
              <a:rPr lang="it-IT" sz="2700" b="1" dirty="0" smtClean="0"/>
            </a:br>
            <a:r>
              <a:rPr lang="it-IT" sz="2700" b="1" dirty="0" smtClean="0"/>
              <a:t>(testi consultati per la redazione </a:t>
            </a:r>
            <a:r>
              <a:rPr lang="it-IT" sz="2700" b="1" smtClean="0"/>
              <a:t>delle </a:t>
            </a:r>
            <a:r>
              <a:rPr lang="it-IT" sz="2700" b="1" smtClean="0"/>
              <a:t>slide</a:t>
            </a:r>
            <a:r>
              <a:rPr lang="it-IT" sz="2700" b="1" dirty="0" smtClean="0"/>
              <a:t>)</a:t>
            </a:r>
            <a:r>
              <a:rPr lang="it-IT" dirty="0" smtClean="0"/>
              <a:t> </a:t>
            </a:r>
            <a:endParaRPr lang="it-IT" dirty="0"/>
          </a:p>
        </p:txBody>
      </p:sp>
      <p:sp>
        <p:nvSpPr>
          <p:cNvPr id="3" name="Sottotitolo 2"/>
          <p:cNvSpPr>
            <a:spLocks noGrp="1"/>
          </p:cNvSpPr>
          <p:nvPr>
            <p:ph type="subTitle" idx="1"/>
          </p:nvPr>
        </p:nvSpPr>
        <p:spPr>
          <a:xfrm>
            <a:off x="755576" y="2204864"/>
            <a:ext cx="7776864" cy="3744416"/>
          </a:xfrm>
          <a:ln>
            <a:solidFill>
              <a:schemeClr val="accent1"/>
            </a:solidFill>
          </a:ln>
        </p:spPr>
        <p:txBody>
          <a:bodyPr>
            <a:normAutofit/>
          </a:bodyPr>
          <a:lstStyle/>
          <a:p>
            <a:pPr algn="just"/>
            <a:r>
              <a:rPr lang="it-IT" sz="1800" u="sng" dirty="0" smtClean="0">
                <a:solidFill>
                  <a:schemeClr val="tx1"/>
                </a:solidFill>
              </a:rPr>
              <a:t>Malizia Nicola, </a:t>
            </a:r>
            <a:r>
              <a:rPr lang="it-IT" sz="1800" i="1" dirty="0" smtClean="0">
                <a:solidFill>
                  <a:schemeClr val="tx1"/>
                </a:solidFill>
              </a:rPr>
              <a:t>Abusi, Violenze, maltrattamenti a scuola. Quando i bambini subiscono in silenzio, </a:t>
            </a:r>
            <a:r>
              <a:rPr lang="it-IT" sz="1800" i="1" dirty="0" err="1" smtClean="0">
                <a:solidFill>
                  <a:schemeClr val="tx1"/>
                </a:solidFill>
              </a:rPr>
              <a:t>Giapichelli</a:t>
            </a:r>
            <a:r>
              <a:rPr lang="it-IT" sz="1800" i="1" dirty="0" smtClean="0">
                <a:solidFill>
                  <a:schemeClr val="tx1"/>
                </a:solidFill>
              </a:rPr>
              <a:t> Editore</a:t>
            </a:r>
            <a:r>
              <a:rPr lang="it-IT" sz="1800" dirty="0" smtClean="0">
                <a:solidFill>
                  <a:schemeClr val="tx1"/>
                </a:solidFill>
              </a:rPr>
              <a:t>, 2016;</a:t>
            </a:r>
          </a:p>
          <a:p>
            <a:pPr algn="just"/>
            <a:endParaRPr lang="it-IT" sz="1800" dirty="0">
              <a:solidFill>
                <a:schemeClr val="tx1"/>
              </a:solidFill>
            </a:endParaRPr>
          </a:p>
          <a:p>
            <a:pPr algn="just"/>
            <a:r>
              <a:rPr lang="it-IT" sz="1800" u="sng" dirty="0" smtClean="0">
                <a:solidFill>
                  <a:schemeClr val="tx1"/>
                </a:solidFill>
              </a:rPr>
              <a:t>Turlon Federica, </a:t>
            </a:r>
            <a:r>
              <a:rPr lang="it-IT" sz="1800" i="1" dirty="0" smtClean="0">
                <a:solidFill>
                  <a:schemeClr val="tx1"/>
                </a:solidFill>
              </a:rPr>
              <a:t>La denuncia e la segnalazione dei minori a rischio: il ruolo dell’insegnante in Scuola Famiglia e Minori. Profili normativi e psicologici </a:t>
            </a:r>
            <a:r>
              <a:rPr lang="it-IT" sz="1800" dirty="0" smtClean="0">
                <a:solidFill>
                  <a:schemeClr val="tx1"/>
                </a:solidFill>
              </a:rPr>
              <a:t>a cura di Maristella Cerato e Federica Turlon, Pacini editore, 2018;</a:t>
            </a:r>
          </a:p>
          <a:p>
            <a:pPr algn="just"/>
            <a:endParaRPr lang="it-IT" sz="1800" u="sng" dirty="0">
              <a:solidFill>
                <a:schemeClr val="tx1"/>
              </a:solidFill>
            </a:endParaRPr>
          </a:p>
          <a:p>
            <a:pPr algn="just"/>
            <a:r>
              <a:rPr lang="it-IT" sz="1800" u="sng" dirty="0" smtClean="0">
                <a:solidFill>
                  <a:schemeClr val="tx1"/>
                </a:solidFill>
              </a:rPr>
              <a:t>Vercellone Paolo, </a:t>
            </a:r>
            <a:r>
              <a:rPr lang="it-IT" sz="1800" i="1" dirty="0" smtClean="0">
                <a:solidFill>
                  <a:schemeClr val="tx1"/>
                </a:solidFill>
              </a:rPr>
              <a:t>La rete di protezione dei minorenni in difficoltà</a:t>
            </a:r>
            <a:r>
              <a:rPr lang="it-IT" sz="1800" dirty="0" smtClean="0">
                <a:solidFill>
                  <a:schemeClr val="tx1"/>
                </a:solidFill>
              </a:rPr>
              <a:t>, in Trattato di diritto di famiglia diretto da Paolo Zatti, Volume Sesto: Tutela civile del minore e diritto sociale della famiglia a cura di Leonardo Lenti, </a:t>
            </a:r>
            <a:r>
              <a:rPr lang="it-IT" sz="1800" dirty="0" err="1" smtClean="0">
                <a:solidFill>
                  <a:schemeClr val="tx1"/>
                </a:solidFill>
              </a:rPr>
              <a:t>Giuffrè</a:t>
            </a:r>
            <a:r>
              <a:rPr lang="it-IT" sz="1800" dirty="0" smtClean="0">
                <a:solidFill>
                  <a:schemeClr val="tx1"/>
                </a:solidFill>
              </a:rPr>
              <a:t>, 2012.</a:t>
            </a:r>
          </a:p>
          <a:p>
            <a:pPr algn="just"/>
            <a:endParaRPr lang="it-IT" sz="1800" u="sng" dirty="0">
              <a:solidFill>
                <a:schemeClr val="tx1"/>
              </a:solidFill>
            </a:endParaRPr>
          </a:p>
          <a:p>
            <a:pPr algn="l"/>
            <a:endParaRPr lang="it-IT" sz="1800" dirty="0" smtClean="0">
              <a:solidFill>
                <a:schemeClr val="tx1"/>
              </a:solidFill>
            </a:endParaRPr>
          </a:p>
          <a:p>
            <a:pPr algn="l"/>
            <a:endParaRPr lang="it-IT" sz="1400" dirty="0" smtClean="0"/>
          </a:p>
          <a:p>
            <a:pPr algn="l"/>
            <a:endParaRPr lang="it-IT" sz="1400" dirty="0"/>
          </a:p>
        </p:txBody>
      </p:sp>
    </p:spTree>
    <p:extLst>
      <p:ext uri="{BB962C8B-B14F-4D97-AF65-F5344CB8AC3E}">
        <p14:creationId xmlns:p14="http://schemas.microsoft.com/office/powerpoint/2010/main" val="80064873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2141984" y="3987209"/>
            <a:ext cx="6462464" cy="1384995"/>
          </a:xfrm>
          <a:prstGeom prst="rect">
            <a:avLst/>
          </a:prstGeom>
        </p:spPr>
        <p:txBody>
          <a:bodyPr wrap="square">
            <a:spAutoFit/>
          </a:bodyPr>
          <a:lstStyle/>
          <a:p>
            <a:r>
              <a:rPr lang="it-IT" sz="2800" b="1" dirty="0" smtClean="0">
                <a:latin typeface="AR BLANCA" pitchFamily="2" charset="0"/>
              </a:rPr>
              <a:t>….Grazie </a:t>
            </a:r>
            <a:r>
              <a:rPr lang="it-IT" sz="2800" b="1" dirty="0">
                <a:latin typeface="AR BLANCA" pitchFamily="2" charset="0"/>
              </a:rPr>
              <a:t>per </a:t>
            </a:r>
            <a:r>
              <a:rPr lang="it-IT" sz="2800" b="1" dirty="0" smtClean="0">
                <a:latin typeface="AR BLANCA" pitchFamily="2" charset="0"/>
              </a:rPr>
              <a:t>l’attenzione.</a:t>
            </a:r>
          </a:p>
          <a:p>
            <a:pPr algn="r"/>
            <a:r>
              <a:rPr lang="it-IT" sz="2800" b="1" dirty="0" smtClean="0">
                <a:latin typeface="AR BLANCA" pitchFamily="2" charset="0"/>
              </a:rPr>
              <a:t>Prof. Avv. Federica </a:t>
            </a:r>
            <a:r>
              <a:rPr lang="it-IT" sz="2800" b="1" dirty="0" err="1">
                <a:latin typeface="AR BLANCA" pitchFamily="2" charset="0"/>
              </a:rPr>
              <a:t>Turlon</a:t>
            </a:r>
            <a:endParaRPr lang="it-IT" sz="2800" b="1" dirty="0">
              <a:latin typeface="AR BLANCA" pitchFamily="2" charset="0"/>
            </a:endParaRPr>
          </a:p>
          <a:p>
            <a:endParaRPr lang="it-IT" sz="2800" b="1" dirty="0">
              <a:latin typeface="AR BLANCA" pitchFamily="2" charset="0"/>
            </a:endParaRPr>
          </a:p>
        </p:txBody>
      </p:sp>
    </p:spTree>
    <p:extLst>
      <p:ext uri="{BB962C8B-B14F-4D97-AF65-F5344CB8AC3E}">
        <p14:creationId xmlns:p14="http://schemas.microsoft.com/office/powerpoint/2010/main" val="29163561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a:solidFill>
              <a:schemeClr val="accent1"/>
            </a:solidFill>
          </a:ln>
        </p:spPr>
        <p:txBody>
          <a:bodyPr>
            <a:normAutofit fontScale="90000"/>
          </a:bodyPr>
          <a:lstStyle/>
          <a:p>
            <a:r>
              <a:rPr lang="it-IT" sz="2400" dirty="0" smtClean="0">
                <a:solidFill>
                  <a:srgbClr val="FF0000"/>
                </a:solidFill>
              </a:rPr>
              <a:t>Quali sono le iniziative che possono/devono essere intraprese dagli insegnanti</a:t>
            </a:r>
            <a:br>
              <a:rPr lang="it-IT" sz="2400" dirty="0" smtClean="0">
                <a:solidFill>
                  <a:srgbClr val="FF0000"/>
                </a:solidFill>
              </a:rPr>
            </a:br>
            <a:r>
              <a:rPr lang="it-IT" sz="2400" dirty="0" smtClean="0">
                <a:solidFill>
                  <a:srgbClr val="FF0000"/>
                </a:solidFill>
              </a:rPr>
              <a:t>di fronte a casi di disagio di cui sono venuti a conoscenza?</a:t>
            </a:r>
            <a:endParaRPr lang="it-IT" sz="2400" dirty="0">
              <a:solidFill>
                <a:srgbClr val="FF0000"/>
              </a:solidFill>
            </a:endParaRPr>
          </a:p>
        </p:txBody>
      </p:sp>
      <p:sp>
        <p:nvSpPr>
          <p:cNvPr id="4" name="Freccia in giù 3"/>
          <p:cNvSpPr/>
          <p:nvPr/>
        </p:nvSpPr>
        <p:spPr>
          <a:xfrm>
            <a:off x="3995936" y="1484784"/>
            <a:ext cx="936104"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1043608" y="2344018"/>
            <a:ext cx="7272808" cy="2862322"/>
          </a:xfrm>
          <a:prstGeom prst="rect">
            <a:avLst/>
          </a:prstGeom>
          <a:noFill/>
        </p:spPr>
        <p:txBody>
          <a:bodyPr wrap="square" rtlCol="0">
            <a:spAutoFit/>
          </a:bodyPr>
          <a:lstStyle/>
          <a:p>
            <a:r>
              <a:rPr lang="it-IT" dirty="0" smtClean="0"/>
              <a:t>Per rispondere al quesito è necessario:</a:t>
            </a:r>
          </a:p>
          <a:p>
            <a:endParaRPr lang="it-IT" dirty="0"/>
          </a:p>
          <a:p>
            <a:pPr marL="342900" indent="-342900" algn="just">
              <a:buAutoNum type="arabicParenR"/>
            </a:pPr>
            <a:r>
              <a:rPr lang="it-IT" dirty="0" smtClean="0"/>
              <a:t>Qualificare il ruolo che tali soggetti hanno in punto di protezione dell’infanzia e della gioventù;</a:t>
            </a:r>
          </a:p>
          <a:p>
            <a:pPr marL="342900" indent="-342900">
              <a:buAutoNum type="arabicParenR"/>
            </a:pPr>
            <a:r>
              <a:rPr lang="it-IT" dirty="0" smtClean="0"/>
              <a:t>Distinguere le situazioni di criticità di cui gli insegnanti sono venuti a conoscenza. In particolare, è necessario distinguere tra:</a:t>
            </a:r>
          </a:p>
          <a:p>
            <a:pPr marL="342900" indent="-342900">
              <a:buAutoNum type="arabicParenR"/>
            </a:pPr>
            <a:endParaRPr lang="it-IT" dirty="0"/>
          </a:p>
          <a:p>
            <a:pPr marL="342900" indent="-342900">
              <a:buAutoNum type="arabicParenR"/>
            </a:pPr>
            <a:endParaRPr lang="it-IT" dirty="0" smtClean="0"/>
          </a:p>
          <a:p>
            <a:pPr marL="342900" indent="-342900">
              <a:buAutoNum type="arabicParenR"/>
            </a:pPr>
            <a:endParaRPr lang="it-IT" dirty="0"/>
          </a:p>
          <a:p>
            <a:pPr marL="342900" indent="-342900">
              <a:buAutoNum type="arabicParenR"/>
            </a:pPr>
            <a:endParaRPr lang="it-IT" dirty="0" smtClean="0"/>
          </a:p>
        </p:txBody>
      </p:sp>
      <p:cxnSp>
        <p:nvCxnSpPr>
          <p:cNvPr id="7" name="Connettore 2 6"/>
          <p:cNvCxnSpPr/>
          <p:nvPr/>
        </p:nvCxnSpPr>
        <p:spPr>
          <a:xfrm flipH="1">
            <a:off x="3087272" y="4078306"/>
            <a:ext cx="936104"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4873752" y="4078306"/>
            <a:ext cx="1296144"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1187624" y="4433484"/>
            <a:ext cx="3096344" cy="1200329"/>
          </a:xfrm>
          <a:prstGeom prst="rect">
            <a:avLst/>
          </a:prstGeom>
          <a:noFill/>
          <a:ln>
            <a:solidFill>
              <a:schemeClr val="accent2"/>
            </a:solidFill>
          </a:ln>
        </p:spPr>
        <p:txBody>
          <a:bodyPr wrap="square" rtlCol="0">
            <a:spAutoFit/>
          </a:bodyPr>
          <a:lstStyle/>
          <a:p>
            <a:pPr algn="just"/>
            <a:r>
              <a:rPr lang="it-IT" dirty="0" smtClean="0"/>
              <a:t>Situazioni che presentano risvolti penali in quanto configuranti </a:t>
            </a:r>
            <a:r>
              <a:rPr lang="it-IT" dirty="0" smtClean="0">
                <a:solidFill>
                  <a:srgbClr val="FF0000"/>
                </a:solidFill>
              </a:rPr>
              <a:t>ipotesi di reato procedibile d’ufficio</a:t>
            </a:r>
            <a:endParaRPr lang="it-IT" dirty="0">
              <a:solidFill>
                <a:srgbClr val="FF0000"/>
              </a:solidFill>
            </a:endParaRPr>
          </a:p>
        </p:txBody>
      </p:sp>
      <p:sp>
        <p:nvSpPr>
          <p:cNvPr id="12" name="CasellaDiTesto 11"/>
          <p:cNvSpPr txBox="1"/>
          <p:nvPr/>
        </p:nvSpPr>
        <p:spPr>
          <a:xfrm>
            <a:off x="5364088" y="4581127"/>
            <a:ext cx="2952328" cy="923330"/>
          </a:xfrm>
          <a:prstGeom prst="rect">
            <a:avLst/>
          </a:prstGeom>
          <a:noFill/>
          <a:ln>
            <a:solidFill>
              <a:schemeClr val="accent1"/>
            </a:solidFill>
          </a:ln>
        </p:spPr>
        <p:txBody>
          <a:bodyPr wrap="square" rtlCol="0">
            <a:spAutoFit/>
          </a:bodyPr>
          <a:lstStyle/>
          <a:p>
            <a:r>
              <a:rPr lang="it-IT" dirty="0" smtClean="0"/>
              <a:t>Situazioni conosciute che non richiamano una fattispecie di reato procedibile d’ufficio</a:t>
            </a:r>
            <a:endParaRPr lang="it-IT" dirty="0"/>
          </a:p>
        </p:txBody>
      </p:sp>
    </p:spTree>
    <p:extLst>
      <p:ext uri="{BB962C8B-B14F-4D97-AF65-F5344CB8AC3E}">
        <p14:creationId xmlns:p14="http://schemas.microsoft.com/office/powerpoint/2010/main" val="42606119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8229600" cy="1070992"/>
          </a:xfrm>
          <a:solidFill>
            <a:srgbClr val="FF00FF"/>
          </a:solidFill>
        </p:spPr>
        <p:txBody>
          <a:bodyPr>
            <a:noAutofit/>
          </a:bodyPr>
          <a:lstStyle/>
          <a:p>
            <a:r>
              <a:rPr lang="it-IT" sz="1800" dirty="0" smtClean="0"/>
              <a:t/>
            </a:r>
            <a:br>
              <a:rPr lang="it-IT" sz="1800" dirty="0" smtClean="0"/>
            </a:br>
            <a:r>
              <a:rPr lang="it-IT" sz="4000" dirty="0" smtClean="0"/>
              <a:t>LA SCUOLA</a:t>
            </a:r>
            <a:br>
              <a:rPr lang="it-IT" sz="4000" dirty="0" smtClean="0"/>
            </a:br>
            <a:r>
              <a:rPr lang="it-IT" sz="1800" dirty="0"/>
              <a:t>TITOLARE DI UN OBBLIGO DI COLLABORAZIONE NEI CONFRONTI DELLO STATO NELLA PROTEZIONE DEI SOGGETTI VULNERABILI EX ART. 31, comma 2°, </a:t>
            </a:r>
            <a:r>
              <a:rPr lang="it-IT" sz="1800" dirty="0" err="1"/>
              <a:t>Cost</a:t>
            </a:r>
            <a:r>
              <a:rPr lang="it-IT" sz="1800" dirty="0"/>
              <a:t>.</a:t>
            </a:r>
            <a:br>
              <a:rPr lang="it-IT" sz="1800" dirty="0"/>
            </a:br>
            <a:endParaRPr lang="it-IT" sz="1800" dirty="0"/>
          </a:p>
        </p:txBody>
      </p:sp>
      <p:sp>
        <p:nvSpPr>
          <p:cNvPr id="3" name="CasellaDiTesto 2"/>
          <p:cNvSpPr txBox="1"/>
          <p:nvPr/>
        </p:nvSpPr>
        <p:spPr>
          <a:xfrm>
            <a:off x="525896" y="1436942"/>
            <a:ext cx="7992888" cy="3139321"/>
          </a:xfrm>
          <a:prstGeom prst="rect">
            <a:avLst/>
          </a:prstGeom>
          <a:noFill/>
        </p:spPr>
        <p:txBody>
          <a:bodyPr wrap="square" rtlCol="0">
            <a:spAutoFit/>
          </a:bodyPr>
          <a:lstStyle/>
          <a:p>
            <a:r>
              <a:rPr lang="it-IT" dirty="0" smtClean="0"/>
              <a:t>A. È un SERVIZIO ESSENZIALE NELLA PREVENZIONE E NELLA RILEVAZIONE DEL MALTRATTAMENTO E DELL’ABUSO ALL’INFANZIA</a:t>
            </a:r>
          </a:p>
          <a:p>
            <a:endParaRPr lang="it-IT" dirty="0"/>
          </a:p>
          <a:p>
            <a:r>
              <a:rPr lang="it-IT" dirty="0" smtClean="0"/>
              <a:t>È l’ambiente esterno alla famiglia che consente meglio di osservare la condizione globale del bambino essendo l’unica istituzione da cui passano tutti bambini e nella quale vi rimangono per molte ore al giorno e per diversi anni.</a:t>
            </a:r>
          </a:p>
          <a:p>
            <a:endParaRPr lang="it-IT" dirty="0"/>
          </a:p>
          <a:p>
            <a:r>
              <a:rPr lang="it-IT" dirty="0" smtClean="0"/>
              <a:t>Gli insegnanti possono conoscere i minori nella loro quotidianità ovvero nei loro comportamenti più differenziati e autentici (le diversità individuali, le difficoltà e le sofferenze, i problemi che magari fino ad allora erano rimasti circoscritti all’interno del nucleo familiare).</a:t>
            </a:r>
            <a:endParaRPr lang="it-IT" dirty="0"/>
          </a:p>
        </p:txBody>
      </p:sp>
      <p:sp>
        <p:nvSpPr>
          <p:cNvPr id="4" name="Freccia in giù 3"/>
          <p:cNvSpPr/>
          <p:nvPr/>
        </p:nvSpPr>
        <p:spPr>
          <a:xfrm>
            <a:off x="4001902" y="4288231"/>
            <a:ext cx="792088"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355154" y="4941168"/>
            <a:ext cx="8085584" cy="1200329"/>
          </a:xfrm>
          <a:prstGeom prst="rect">
            <a:avLst/>
          </a:prstGeom>
          <a:noFill/>
        </p:spPr>
        <p:txBody>
          <a:bodyPr wrap="square" rtlCol="0">
            <a:spAutoFit/>
          </a:bodyPr>
          <a:lstStyle/>
          <a:p>
            <a:r>
              <a:rPr lang="it-IT" dirty="0" smtClean="0">
                <a:solidFill>
                  <a:srgbClr val="FF0000"/>
                </a:solidFill>
              </a:rPr>
              <a:t>L’INSEGNANTE HA IL COMPITO DI FARSI TRAMITE E INTERPRETE DEI SEGNALI DI DISAGIO DEI BAMBINI E DEI RAGAZZI che possono funzionare come campanelli d’allarme fatti suonare per tempo prima che la sofferenza diventi così grave da rendere ancora più complicata la tutela del minore.</a:t>
            </a:r>
            <a:endParaRPr lang="it-IT" dirty="0">
              <a:solidFill>
                <a:srgbClr val="FF0000"/>
              </a:solidFill>
            </a:endParaRPr>
          </a:p>
        </p:txBody>
      </p:sp>
      <p:sp>
        <p:nvSpPr>
          <p:cNvPr id="5" name="CasellaDiTesto 4"/>
          <p:cNvSpPr txBox="1"/>
          <p:nvPr/>
        </p:nvSpPr>
        <p:spPr>
          <a:xfrm>
            <a:off x="395536" y="6309320"/>
            <a:ext cx="8123248" cy="261610"/>
          </a:xfrm>
          <a:prstGeom prst="rect">
            <a:avLst/>
          </a:prstGeom>
          <a:noFill/>
        </p:spPr>
        <p:txBody>
          <a:bodyPr wrap="square" rtlCol="0">
            <a:spAutoFit/>
          </a:bodyPr>
          <a:lstStyle/>
          <a:p>
            <a:pPr algn="just"/>
            <a:r>
              <a:rPr lang="it-IT" sz="1100" dirty="0"/>
              <a:t>Tratto da </a:t>
            </a:r>
            <a:r>
              <a:rPr lang="it-IT" sz="1100" u="sng" dirty="0"/>
              <a:t>Malizia Nicola, </a:t>
            </a:r>
            <a:r>
              <a:rPr lang="it-IT" sz="1100" i="1" dirty="0"/>
              <a:t>Abusi, Violenze, maltrattamenti a scuola. Quando i bambini subiscono in silenzio, </a:t>
            </a:r>
            <a:r>
              <a:rPr lang="it-IT" sz="1100" i="1" dirty="0" err="1"/>
              <a:t>Giapichelli</a:t>
            </a:r>
            <a:r>
              <a:rPr lang="it-IT" sz="1100" i="1" dirty="0"/>
              <a:t> Editore</a:t>
            </a:r>
            <a:r>
              <a:rPr lang="it-IT" sz="1100" dirty="0"/>
              <a:t>, </a:t>
            </a:r>
            <a:r>
              <a:rPr lang="it-IT" sz="1100" dirty="0" smtClean="0"/>
              <a:t>2016</a:t>
            </a:r>
            <a:endParaRPr lang="it-IT" sz="1100" dirty="0"/>
          </a:p>
        </p:txBody>
      </p:sp>
    </p:spTree>
    <p:extLst>
      <p:ext uri="{BB962C8B-B14F-4D97-AF65-F5344CB8AC3E}">
        <p14:creationId xmlns:p14="http://schemas.microsoft.com/office/powerpoint/2010/main" val="131557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332656"/>
            <a:ext cx="8280920" cy="5178341"/>
          </a:xfrm>
          <a:prstGeom prst="rect">
            <a:avLst/>
          </a:prstGeom>
          <a:solidFill>
            <a:srgbClr val="FF00FF"/>
          </a:solidFill>
        </p:spPr>
        <p:txBody>
          <a:bodyPr wrap="square" rtlCol="0">
            <a:spAutoFit/>
          </a:bodyPr>
          <a:lstStyle/>
          <a:p>
            <a:pPr algn="just"/>
            <a:r>
              <a:rPr lang="it-IT" sz="2400" dirty="0" smtClean="0"/>
              <a:t>L’intervento da parte della scuola per garantire la protezione del minore </a:t>
            </a:r>
            <a:r>
              <a:rPr lang="it-IT" sz="2400" u="sng" dirty="0" smtClean="0"/>
              <a:t>non può restare affidato alla sensibilità e alla buona volontà di alcuni insegnanti</a:t>
            </a:r>
            <a:r>
              <a:rPr lang="it-IT" sz="2400" dirty="0" smtClean="0"/>
              <a:t>.</a:t>
            </a:r>
          </a:p>
          <a:p>
            <a:pPr algn="just"/>
            <a:endParaRPr lang="it-IT" sz="2400" dirty="0"/>
          </a:p>
          <a:p>
            <a:pPr algn="just"/>
            <a:r>
              <a:rPr lang="it-IT" sz="2400" u="sng" dirty="0" smtClean="0"/>
              <a:t>Non è neppure auspicabile che un singolo insegnante si faccia carico della situazione problematica del minore</a:t>
            </a:r>
            <a:r>
              <a:rPr lang="it-IT" sz="2400" dirty="0" smtClean="0"/>
              <a:t>, senza quel confronto e quel sostegno che risultano necessari per una risposta di aiuto autentica.</a:t>
            </a:r>
          </a:p>
          <a:p>
            <a:pPr algn="just"/>
            <a:endParaRPr lang="it-IT" sz="2400" dirty="0"/>
          </a:p>
          <a:p>
            <a:pPr algn="just"/>
            <a:r>
              <a:rPr lang="it-IT" sz="2400" dirty="0" smtClean="0"/>
              <a:t>Agendo singolarmente rischia di andare incontro ad oscillazioni tra slanci di onnipotenza e reazioni di delusioni, di impotenza e  di indifferenza nei confronti dello stesso minore.</a:t>
            </a:r>
          </a:p>
          <a:p>
            <a:pPr algn="just"/>
            <a:endParaRPr lang="it-IT" sz="1600" dirty="0" smtClean="0"/>
          </a:p>
          <a:p>
            <a:pPr algn="just"/>
            <a:r>
              <a:rPr lang="it-IT" sz="1200" dirty="0"/>
              <a:t>Tratto da </a:t>
            </a:r>
            <a:r>
              <a:rPr lang="it-IT" sz="1200" u="sng" dirty="0"/>
              <a:t>Malizia Nicola, </a:t>
            </a:r>
            <a:r>
              <a:rPr lang="it-IT" sz="1200" i="1" dirty="0"/>
              <a:t>Abusi, Violenze, maltrattamenti a scuola. Quando i bambini subiscono in silenzio, </a:t>
            </a:r>
            <a:r>
              <a:rPr lang="it-IT" sz="1200" i="1" dirty="0" err="1"/>
              <a:t>Giapichelli</a:t>
            </a:r>
            <a:r>
              <a:rPr lang="it-IT" sz="1200" i="1" dirty="0"/>
              <a:t> Editore</a:t>
            </a:r>
            <a:r>
              <a:rPr lang="it-IT" sz="1200" dirty="0"/>
              <a:t>, </a:t>
            </a:r>
            <a:r>
              <a:rPr lang="it-IT" sz="1200" dirty="0" smtClean="0"/>
              <a:t>2016</a:t>
            </a:r>
            <a:endParaRPr lang="it-IT" sz="1200" dirty="0"/>
          </a:p>
          <a:p>
            <a:pPr algn="just"/>
            <a:endParaRPr lang="it-IT" sz="1600" dirty="0"/>
          </a:p>
        </p:txBody>
      </p:sp>
      <p:sp>
        <p:nvSpPr>
          <p:cNvPr id="3" name="Freccia in giù 2"/>
          <p:cNvSpPr/>
          <p:nvPr/>
        </p:nvSpPr>
        <p:spPr>
          <a:xfrm>
            <a:off x="4211960" y="5733256"/>
            <a:ext cx="720080"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13450562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35F1FD6397F89A438EA319BF9F019D44" ma:contentTypeVersion="0" ma:contentTypeDescription="Creare un nuovo documento." ma:contentTypeScope="" ma:versionID="a31b6086802f424e56d3fe370d5023d8">
  <xsd:schema xmlns:xsd="http://www.w3.org/2001/XMLSchema" xmlns:p="http://schemas.microsoft.com/office/2006/metadata/properties" targetNamespace="http://schemas.microsoft.com/office/2006/metadata/properties" ma:root="true" ma:fieldsID="f8922b47c7324e415f6d7dbecbe7d7b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ma:readOnly="true"/>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2E2410A4-3FAA-46D4-AC14-D0DE0AEB791E}"/>
</file>

<file path=customXml/itemProps2.xml><?xml version="1.0" encoding="utf-8"?>
<ds:datastoreItem xmlns:ds="http://schemas.openxmlformats.org/officeDocument/2006/customXml" ds:itemID="{19E0829E-409D-44A6-AA46-AEAD5D507C3D}"/>
</file>

<file path=customXml/itemProps3.xml><?xml version="1.0" encoding="utf-8"?>
<ds:datastoreItem xmlns:ds="http://schemas.openxmlformats.org/officeDocument/2006/customXml" ds:itemID="{0B9E78FD-6E80-4590-82B1-7E9790571622}"/>
</file>

<file path=docProps/app.xml><?xml version="1.0" encoding="utf-8"?>
<Properties xmlns="http://schemas.openxmlformats.org/officeDocument/2006/extended-properties" xmlns:vt="http://schemas.openxmlformats.org/officeDocument/2006/docPropsVTypes">
  <TotalTime>3845</TotalTime>
  <Words>10927</Words>
  <Application>Microsoft Office PowerPoint</Application>
  <PresentationFormat>Presentazione su schermo (4:3)</PresentationFormat>
  <Paragraphs>690</Paragraphs>
  <Slides>63</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63</vt:i4>
      </vt:variant>
    </vt:vector>
  </HeadingPairs>
  <TitlesOfParts>
    <vt:vector size="69" baseType="lpstr">
      <vt:lpstr>AR BLANCA</vt:lpstr>
      <vt:lpstr>Arial</vt:lpstr>
      <vt:lpstr>Calibri</vt:lpstr>
      <vt:lpstr>Times New Roman</vt:lpstr>
      <vt:lpstr>Wingdings</vt:lpstr>
      <vt:lpstr>Tema di Office</vt:lpstr>
      <vt:lpstr>Padova, 10 aprile 2018 Liceo Artistico “A Modigliani”   via degli Scrovegni 30 Padova   Seminario formativo sulle relazioni scuola-famiglia profili normativi e prassi applicative  "I minori oggetto di sospetti maltrattamenti e abusi:  ruolo e responsabilità della scuola“ </vt:lpstr>
      <vt:lpstr>  Art. 31 Costituzione «la Repubblica protegge la maternità, l’infanzia e la gioventù, favorendo gli istituti necessari a tale scopo» Tale  disposizione obbliga la Repubblica alla predisposizione di un sistema di tutela sociale a favore dei minorenni. Di conseguenza l’assistenza sociale a favore dell’infanzia e alla gioventù corrisponde a un vero e proprio diritto costituzionalmente tutelato, rientrante tra i diritti fondamentali della persona di cui all’art. 2 Cost. La tutela dei minori deve essere globale (deve rispondere a tutte le necessità di assistenza dei minori )  e universale (rivolta a tutti i minori, senza distinzione alcuna)  </vt:lpstr>
      <vt:lpstr>CHI SONO I «MINORI A RISCHIO»</vt:lpstr>
      <vt:lpstr>Presentazione standard di PowerPoint</vt:lpstr>
      <vt:lpstr>QUALI SONO GLI OSSERVATORI PRIVILEGIATI  DELLE SITUAZIONI DI DISAGIO DEI MINORENNI?</vt:lpstr>
      <vt:lpstr>Presentazione standard di PowerPoint</vt:lpstr>
      <vt:lpstr>Quali sono le iniziative che possono/devono essere intraprese dagli insegnanti di fronte a casi di disagio di cui sono venuti a conoscenza?</vt:lpstr>
      <vt:lpstr> LA SCUOLA TITOLARE DI UN OBBLIGO DI COLLABORAZIONE NEI CONFRONTI DELLO STATO NELLA PROTEZIONE DEI SOGGETTI VULNERABILI EX ART. 31, comma 2°, Cost. </vt:lpstr>
      <vt:lpstr>Presentazione standard di PowerPoint</vt:lpstr>
      <vt:lpstr>Presentazione standard di PowerPoint</vt:lpstr>
      <vt:lpstr>Presentazione standard di PowerPoint</vt:lpstr>
      <vt:lpstr>Presentazione standard di PowerPoint</vt:lpstr>
      <vt:lpstr>Presentazione standard di PowerPoint</vt:lpstr>
      <vt:lpstr>A. Ai sensi delle leggi vigenti si distinguono:</vt:lpstr>
      <vt:lpstr>Presentazione standard di PowerPoint</vt:lpstr>
      <vt:lpstr>ART. 571 c.p.  - Abuso dei mezzi di correzione e disciplina- </vt:lpstr>
      <vt:lpstr>ART. 572 c.p.  - Maltrattamenti contro familiari e conviventi- </vt:lpstr>
      <vt:lpstr>ART. 572 c.p.  - Maltrattamenti contro familiari e conviventi- </vt:lpstr>
      <vt:lpstr>ART. 600  bis  c.p.  - Prostituzione minorile -</vt:lpstr>
      <vt:lpstr>ART. 600  bis I comma c.p.  - Prostituzione minorile -</vt:lpstr>
      <vt:lpstr>ART. 600  bis  II comma c.p.                            - Prostituzione minorile -           Procedibilità d’ufficio</vt:lpstr>
      <vt:lpstr>ART. 600 ter c.p.  - Pornografia minorile - </vt:lpstr>
      <vt:lpstr>ART. 600 ter I comma c.p.  - Pornografia minorile - </vt:lpstr>
      <vt:lpstr>ART. 600 ter II comma c.p.  - Pornografia minorile - </vt:lpstr>
      <vt:lpstr>ART. 600 ter III comma c.p.  - Pornografia minorile - </vt:lpstr>
      <vt:lpstr>ART. 600  ter  IV comma c.p.  - Pornografia minorile -</vt:lpstr>
      <vt:lpstr>ART. 600  quater1 c.p.  - Pornografia virtuale- </vt:lpstr>
      <vt:lpstr>ART. 609 bis c.p.  - Violenza sessuale-</vt:lpstr>
      <vt:lpstr>ART. 609 bis I comma c.p.  - Violenza sessuale-</vt:lpstr>
      <vt:lpstr>ART. 609 bis II comma c.p.  - Violenza sessuale-</vt:lpstr>
      <vt:lpstr>ART. 609 ter c.p.  - Circostanze aggravanti-</vt:lpstr>
      <vt:lpstr>ART. 609 quater  c.p.  - Atti sessuali con minorenne-</vt:lpstr>
      <vt:lpstr>ART. 609 quater, I e II comma  c.p.  - Atti sessuali con minorenne-</vt:lpstr>
      <vt:lpstr>ART. 609 quater III comma c.p.  - Atti sessuali con minorenne-</vt:lpstr>
      <vt:lpstr>                                                                                                   ART. 609 septies c.p.  “I delitti previsti dagli articoli 609-bis, 609-ter e 609-quater sono punibili a querela della persona offesa.       Salvo quanto previsto dall'articolo 597, terzo comma, il termine per la proposizione della querela è di sei mesi.       La querela proposta è irrevocabile.       Si procede tuttavia d'ufficio: 1) se il fatto di cui all'articolo 609-bis è commesso nei confronti di persona che al momento del fatto non ha compiuto gli anni diciotto; (1) 2; (2) 3) se il fatto è commes) se il fatto è commesso dall'ascendente, dal genitore, anche adottivo, o dal di lui convivente, dal tutore ovvero da altra persona cui il minore è affidato per ragioni di cura, di educazione, di istruzione, di vigilanza o di custodia o che abbia con esso una relazione di convivenzaso da un pubblico ufficiale o da un incaricato di pubblico servizio nell'esercizio delle proprie funzioni; 4) se il fatto è connesso con un altro delitto per il quale si deve procedere d'ufficio; 5) se il fatto è commesso nell'ipotesi di cui all'articolo 609-quater, ultimo comma.”  </vt:lpstr>
      <vt:lpstr>ART. 609 octies  c.p.  - Violenza sessuale di gruppo-</vt:lpstr>
      <vt:lpstr>ART. 612 bis c.p.  - Atti persecutori-  (c.d. Stalking)</vt:lpstr>
      <vt:lpstr>ART. 582 e 583 c.p.  - Lesione personale- </vt:lpstr>
      <vt:lpstr>QUANDO SUSSISTE NOTIZIA DI REATO?</vt:lpstr>
      <vt:lpstr>B. CONTENUTO E TEMPISTICA:</vt:lpstr>
      <vt:lpstr>Presentazione standard di PowerPoint</vt:lpstr>
      <vt:lpstr>Presentazione standard di PowerPoint</vt:lpstr>
      <vt:lpstr>C. A chi si presenta?</vt:lpstr>
      <vt:lpstr>Presentazione standard di PowerPoint</vt:lpstr>
      <vt:lpstr>Presentazione standard di PowerPoint</vt:lpstr>
      <vt:lpstr>CRITERI DI RACCOLTA DEL DICHIARATO DEL MINORE funzionali alla rievocazione nella fase della successiva rappresentazione del fatto dinnanzi al Pubblico Ministero e/o al Giudice.</vt:lpstr>
      <vt:lpstr>Presentazione standard di PowerPoint</vt:lpstr>
      <vt:lpstr>ART. 609 decies  c.p.  - Comunicazione al tribunale per i minorenni-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Bibliografia  (testi consultati per la redazione delle slide) </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 25 bis r.d.l. 1404/1934</dc:title>
  <dc:creator>Elisa Dal Broi</dc:creator>
  <cp:lastModifiedBy>Federica Turlon</cp:lastModifiedBy>
  <cp:revision>411</cp:revision>
  <cp:lastPrinted>2018-04-09T16:41:09Z</cp:lastPrinted>
  <dcterms:created xsi:type="dcterms:W3CDTF">2014-04-03T10:33:57Z</dcterms:created>
  <dcterms:modified xsi:type="dcterms:W3CDTF">2018-04-23T17:34:31Z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0x01010035F1FD6397F89A438EA319BF9F019D44</vt:lpwstr>
  </property>
</Properties>
</file>